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tmp"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3" r:id="rId6"/>
    <p:sldId id="277" r:id="rId7"/>
    <p:sldId id="281" r:id="rId8"/>
    <p:sldId id="280" r:id="rId9"/>
    <p:sldId id="279" r:id="rId10"/>
    <p:sldId id="264" r:id="rId11"/>
    <p:sldId id="268" r:id="rId12"/>
    <p:sldId id="267" r:id="rId13"/>
    <p:sldId id="274" r:id="rId14"/>
    <p:sldId id="270" r:id="rId15"/>
    <p:sldId id="271" r:id="rId16"/>
    <p:sldId id="272" r:id="rId17"/>
    <p:sldId id="269" r:id="rId18"/>
    <p:sldId id="273" r:id="rId19"/>
    <p:sldId id="276" r:id="rId20"/>
    <p:sldId id="275" r:id="rId21"/>
    <p:sldId id="265" r:id="rId22"/>
    <p:sldId id="282" r:id="rId23"/>
    <p:sldId id="283" r:id="rId24"/>
    <p:sldId id="284" r:id="rId25"/>
    <p:sldId id="285" r:id="rId26"/>
    <p:sldId id="266"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vin" initials="K" lastIdx="1" clrIdx="0">
    <p:extLst/>
  </p:cmAuthor>
  <p:cmAuthor id="2" name="Daniel Epstein" initials="DE" lastIdx="2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16" d="100"/>
          <a:sy n="116" d="100"/>
        </p:scale>
        <p:origin x="-176" y="-104"/>
      </p:cViewPr>
      <p:guideLst>
        <p:guide orient="horz" pos="2160"/>
        <p:guide pos="3840"/>
      </p:guideLst>
    </p:cSldViewPr>
  </p:slideViewPr>
  <p:notesTextViewPr>
    <p:cViewPr>
      <p:scale>
        <a:sx n="1" d="1"/>
        <a:sy n="1" d="1"/>
      </p:scale>
      <p:origin x="0" y="0"/>
    </p:cViewPr>
  </p:notesTextViewPr>
  <p:sorterViewPr>
    <p:cViewPr>
      <p:scale>
        <a:sx n="100" d="100"/>
        <a:sy n="100" d="100"/>
      </p:scale>
      <p:origin x="0" y="274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44BF20-1F88-4352-A956-01801D1F8ECC}" type="datetimeFigureOut">
              <a:rPr lang="en-US" smtClean="0"/>
              <a:t>2/16/15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03DE17-F497-4003-8F1A-30A4C739AD7A}" type="slidenum">
              <a:rPr lang="en-US" smtClean="0"/>
              <a:t>‹#›</a:t>
            </a:fld>
            <a:endParaRPr lang="en-US" dirty="0"/>
          </a:p>
        </p:txBody>
      </p:sp>
    </p:spTree>
    <p:extLst>
      <p:ext uri="{BB962C8B-B14F-4D97-AF65-F5344CB8AC3E}">
        <p14:creationId xmlns:p14="http://schemas.microsoft.com/office/powerpoint/2010/main" val="4173953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44BF20-1F88-4352-A956-01801D1F8ECC}" type="datetimeFigureOut">
              <a:rPr lang="en-US" smtClean="0"/>
              <a:t>2/16/15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03DE17-F497-4003-8F1A-30A4C739AD7A}" type="slidenum">
              <a:rPr lang="en-US" smtClean="0"/>
              <a:t>‹#›</a:t>
            </a:fld>
            <a:endParaRPr lang="en-US" dirty="0"/>
          </a:p>
        </p:txBody>
      </p:sp>
    </p:spTree>
    <p:extLst>
      <p:ext uri="{BB962C8B-B14F-4D97-AF65-F5344CB8AC3E}">
        <p14:creationId xmlns:p14="http://schemas.microsoft.com/office/powerpoint/2010/main" val="705303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44BF20-1F88-4352-A956-01801D1F8ECC}" type="datetimeFigureOut">
              <a:rPr lang="en-US" smtClean="0"/>
              <a:t>2/16/15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03DE17-F497-4003-8F1A-30A4C739AD7A}" type="slidenum">
              <a:rPr lang="en-US" smtClean="0"/>
              <a:t>‹#›</a:t>
            </a:fld>
            <a:endParaRPr lang="en-US" dirty="0"/>
          </a:p>
        </p:txBody>
      </p:sp>
    </p:spTree>
    <p:extLst>
      <p:ext uri="{BB962C8B-B14F-4D97-AF65-F5344CB8AC3E}">
        <p14:creationId xmlns:p14="http://schemas.microsoft.com/office/powerpoint/2010/main" val="4152674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44BF20-1F88-4352-A956-01801D1F8ECC}" type="datetimeFigureOut">
              <a:rPr lang="en-US" smtClean="0"/>
              <a:t>2/16/15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03DE17-F497-4003-8F1A-30A4C739AD7A}" type="slidenum">
              <a:rPr lang="en-US" smtClean="0"/>
              <a:t>‹#›</a:t>
            </a:fld>
            <a:endParaRPr lang="en-US" dirty="0"/>
          </a:p>
        </p:txBody>
      </p:sp>
    </p:spTree>
    <p:extLst>
      <p:ext uri="{BB962C8B-B14F-4D97-AF65-F5344CB8AC3E}">
        <p14:creationId xmlns:p14="http://schemas.microsoft.com/office/powerpoint/2010/main" val="2450075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44BF20-1F88-4352-A956-01801D1F8ECC}" type="datetimeFigureOut">
              <a:rPr lang="en-US" smtClean="0"/>
              <a:t>2/16/15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03DE17-F497-4003-8F1A-30A4C739AD7A}" type="slidenum">
              <a:rPr lang="en-US" smtClean="0"/>
              <a:t>‹#›</a:t>
            </a:fld>
            <a:endParaRPr lang="en-US" dirty="0"/>
          </a:p>
        </p:txBody>
      </p:sp>
    </p:spTree>
    <p:extLst>
      <p:ext uri="{BB962C8B-B14F-4D97-AF65-F5344CB8AC3E}">
        <p14:creationId xmlns:p14="http://schemas.microsoft.com/office/powerpoint/2010/main" val="2907186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44BF20-1F88-4352-A956-01801D1F8ECC}" type="datetimeFigureOut">
              <a:rPr lang="en-US" smtClean="0"/>
              <a:t>2/16/15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03DE17-F497-4003-8F1A-30A4C739AD7A}" type="slidenum">
              <a:rPr lang="en-US" smtClean="0"/>
              <a:t>‹#›</a:t>
            </a:fld>
            <a:endParaRPr lang="en-US" dirty="0"/>
          </a:p>
        </p:txBody>
      </p:sp>
    </p:spTree>
    <p:extLst>
      <p:ext uri="{BB962C8B-B14F-4D97-AF65-F5344CB8AC3E}">
        <p14:creationId xmlns:p14="http://schemas.microsoft.com/office/powerpoint/2010/main" val="1106506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44BF20-1F88-4352-A956-01801D1F8ECC}" type="datetimeFigureOut">
              <a:rPr lang="en-US" smtClean="0"/>
              <a:t>2/16/15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03DE17-F497-4003-8F1A-30A4C739AD7A}" type="slidenum">
              <a:rPr lang="en-US" smtClean="0"/>
              <a:t>‹#›</a:t>
            </a:fld>
            <a:endParaRPr lang="en-US" dirty="0"/>
          </a:p>
        </p:txBody>
      </p:sp>
    </p:spTree>
    <p:extLst>
      <p:ext uri="{BB962C8B-B14F-4D97-AF65-F5344CB8AC3E}">
        <p14:creationId xmlns:p14="http://schemas.microsoft.com/office/powerpoint/2010/main" val="2817061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44BF20-1F88-4352-A956-01801D1F8ECC}" type="datetimeFigureOut">
              <a:rPr lang="en-US" smtClean="0"/>
              <a:t>2/16/15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03DE17-F497-4003-8F1A-30A4C739AD7A}" type="slidenum">
              <a:rPr lang="en-US" smtClean="0"/>
              <a:t>‹#›</a:t>
            </a:fld>
            <a:endParaRPr lang="en-US" dirty="0"/>
          </a:p>
        </p:txBody>
      </p:sp>
    </p:spTree>
    <p:extLst>
      <p:ext uri="{BB962C8B-B14F-4D97-AF65-F5344CB8AC3E}">
        <p14:creationId xmlns:p14="http://schemas.microsoft.com/office/powerpoint/2010/main" val="313203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44BF20-1F88-4352-A956-01801D1F8ECC}" type="datetimeFigureOut">
              <a:rPr lang="en-US" smtClean="0"/>
              <a:t>2/16/15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703DE17-F497-4003-8F1A-30A4C739AD7A}" type="slidenum">
              <a:rPr lang="en-US" smtClean="0"/>
              <a:t>‹#›</a:t>
            </a:fld>
            <a:endParaRPr lang="en-US" dirty="0"/>
          </a:p>
        </p:txBody>
      </p:sp>
    </p:spTree>
    <p:extLst>
      <p:ext uri="{BB962C8B-B14F-4D97-AF65-F5344CB8AC3E}">
        <p14:creationId xmlns:p14="http://schemas.microsoft.com/office/powerpoint/2010/main" val="2676057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4BF20-1F88-4352-A956-01801D1F8ECC}" type="datetimeFigureOut">
              <a:rPr lang="en-US" smtClean="0"/>
              <a:t>2/16/15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03DE17-F497-4003-8F1A-30A4C739AD7A}" type="slidenum">
              <a:rPr lang="en-US" smtClean="0"/>
              <a:t>‹#›</a:t>
            </a:fld>
            <a:endParaRPr lang="en-US" dirty="0"/>
          </a:p>
        </p:txBody>
      </p:sp>
    </p:spTree>
    <p:extLst>
      <p:ext uri="{BB962C8B-B14F-4D97-AF65-F5344CB8AC3E}">
        <p14:creationId xmlns:p14="http://schemas.microsoft.com/office/powerpoint/2010/main" val="420994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4BF20-1F88-4352-A956-01801D1F8ECC}" type="datetimeFigureOut">
              <a:rPr lang="en-US" smtClean="0"/>
              <a:t>2/16/15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03DE17-F497-4003-8F1A-30A4C739AD7A}" type="slidenum">
              <a:rPr lang="en-US" smtClean="0"/>
              <a:t>‹#›</a:t>
            </a:fld>
            <a:endParaRPr lang="en-US" dirty="0"/>
          </a:p>
        </p:txBody>
      </p:sp>
    </p:spTree>
    <p:extLst>
      <p:ext uri="{BB962C8B-B14F-4D97-AF65-F5344CB8AC3E}">
        <p14:creationId xmlns:p14="http://schemas.microsoft.com/office/powerpoint/2010/main" val="15373857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4BF20-1F88-4352-A956-01801D1F8ECC}" type="datetimeFigureOut">
              <a:rPr lang="en-US" smtClean="0"/>
              <a:t>2/16/15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3DE17-F497-4003-8F1A-30A4C739AD7A}" type="slidenum">
              <a:rPr lang="en-US" smtClean="0"/>
              <a:t>‹#›</a:t>
            </a:fld>
            <a:endParaRPr lang="en-US" dirty="0"/>
          </a:p>
        </p:txBody>
      </p:sp>
    </p:spTree>
    <p:extLst>
      <p:ext uri="{BB962C8B-B14F-4D97-AF65-F5344CB8AC3E}">
        <p14:creationId xmlns:p14="http://schemas.microsoft.com/office/powerpoint/2010/main" val="1588342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hyperlink" Target="http://gradingthegovernment.com/" TargetMode="External"/><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5" Type="http://schemas.openxmlformats.org/officeDocument/2006/relationships/image" Target="../media/image16.jpeg"/><Relationship Id="rId6" Type="http://schemas.openxmlformats.org/officeDocument/2006/relationships/image" Target="../media/image17.png"/><Relationship Id="rId7"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8.tmp"/><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tmp"/><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4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4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tmp"/><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5.tmp"/><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9.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17100" y="676542"/>
            <a:ext cx="9069354" cy="552874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8797" y="866557"/>
            <a:ext cx="4725959" cy="1965999"/>
          </a:xfrm>
          <a:prstGeom prst="rect">
            <a:avLst/>
          </a:prstGeom>
        </p:spPr>
      </p:pic>
      <p:sp>
        <p:nvSpPr>
          <p:cNvPr id="2" name="Title 1"/>
          <p:cNvSpPr>
            <a:spLocks noGrp="1"/>
          </p:cNvSpPr>
          <p:nvPr>
            <p:ph type="ctrTitle"/>
          </p:nvPr>
        </p:nvSpPr>
        <p:spPr>
          <a:xfrm>
            <a:off x="2384982" y="3119939"/>
            <a:ext cx="8917756" cy="1206964"/>
          </a:xfrm>
        </p:spPr>
        <p:txBody>
          <a:bodyPr>
            <a:normAutofit fontScale="90000"/>
          </a:bodyPr>
          <a:lstStyle/>
          <a:p>
            <a:r>
              <a:rPr lang="en-US" sz="4800" dirty="0" smtClean="0">
                <a:latin typeface="Merriweather" panose="02060503050406030704" pitchFamily="18" charset="0"/>
              </a:rPr>
              <a:t> </a:t>
            </a:r>
            <a:br>
              <a:rPr lang="en-US" sz="4800" dirty="0" smtClean="0">
                <a:latin typeface="Merriweather" panose="02060503050406030704" pitchFamily="18" charset="0"/>
              </a:rPr>
            </a:br>
            <a:r>
              <a:rPr lang="en-US" sz="4000" b="1" dirty="0"/>
              <a:t>Transparency Tools Training:</a:t>
            </a:r>
            <a:r>
              <a:rPr lang="en-US" sz="4000" dirty="0"/>
              <a:t/>
            </a:r>
            <a:br>
              <a:rPr lang="en-US" sz="4000" dirty="0"/>
            </a:br>
            <a:r>
              <a:rPr lang="en-US" sz="4000" b="1" dirty="0"/>
              <a:t>Making your job easier with </a:t>
            </a:r>
            <a:r>
              <a:rPr lang="en-US" sz="4000" b="1" dirty="0" smtClean="0"/>
              <a:t>open </a:t>
            </a:r>
            <a:r>
              <a:rPr lang="en-US" sz="4000" b="1" dirty="0"/>
              <a:t>government</a:t>
            </a:r>
            <a:endParaRPr lang="en-US" sz="4000" dirty="0">
              <a:latin typeface="Merriweather" panose="02060503050406030704" pitchFamily="18" charset="0"/>
            </a:endParaRPr>
          </a:p>
        </p:txBody>
      </p:sp>
      <p:sp>
        <p:nvSpPr>
          <p:cNvPr id="3" name="Subtitle 2"/>
          <p:cNvSpPr>
            <a:spLocks noGrp="1"/>
          </p:cNvSpPr>
          <p:nvPr>
            <p:ph type="subTitle" idx="1"/>
          </p:nvPr>
        </p:nvSpPr>
        <p:spPr>
          <a:xfrm>
            <a:off x="4096911" y="4961486"/>
            <a:ext cx="5509729" cy="1036387"/>
          </a:xfrm>
        </p:spPr>
        <p:txBody>
          <a:bodyPr>
            <a:normAutofit/>
          </a:bodyPr>
          <a:lstStyle/>
          <a:p>
            <a:r>
              <a:rPr lang="en-US" dirty="0"/>
              <a:t>Daniel </a:t>
            </a:r>
            <a:r>
              <a:rPr lang="en-US" dirty="0" smtClean="0"/>
              <a:t>Epstein</a:t>
            </a:r>
          </a:p>
          <a:p>
            <a:r>
              <a:rPr lang="en-US" dirty="0" smtClean="0"/>
              <a:t>Executive Director</a:t>
            </a:r>
          </a:p>
          <a:p>
            <a:endParaRPr lang="en-US" dirty="0">
              <a:latin typeface="Merriweather" panose="02060503050406030704" pitchFamily="18" charset="0"/>
            </a:endParaRPr>
          </a:p>
        </p:txBody>
      </p:sp>
      <p:sp>
        <p:nvSpPr>
          <p:cNvPr id="7" name="Rectangle 6"/>
          <p:cNvSpPr/>
          <p:nvPr/>
        </p:nvSpPr>
        <p:spPr>
          <a:xfrm>
            <a:off x="746448" y="666939"/>
            <a:ext cx="1306287" cy="5528745"/>
          </a:xfrm>
          <a:prstGeom prst="rect">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838950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6435"/>
          </a:xfrm>
        </p:spPr>
        <p:txBody>
          <a:bodyPr>
            <a:normAutofit fontScale="90000"/>
          </a:bodyPr>
          <a:lstStyle/>
          <a:p>
            <a:pPr lvl="0" algn="ctr"/>
            <a:r>
              <a:rPr lang="en-US" dirty="0"/>
              <a:t>Effective Oversight</a:t>
            </a:r>
          </a:p>
        </p:txBody>
      </p:sp>
      <p:sp>
        <p:nvSpPr>
          <p:cNvPr id="5" name="Rectangle 4"/>
          <p:cNvSpPr/>
          <p:nvPr/>
        </p:nvSpPr>
        <p:spPr>
          <a:xfrm>
            <a:off x="0" y="5804402"/>
            <a:ext cx="12192000" cy="10535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58535" y="5872834"/>
            <a:ext cx="1833465" cy="916733"/>
          </a:xfrm>
          <a:prstGeom prst="rect">
            <a:avLst/>
          </a:prstGeom>
        </p:spPr>
      </p:pic>
      <p:sp>
        <p:nvSpPr>
          <p:cNvPr id="8" name="TextBox 7"/>
          <p:cNvSpPr txBox="1"/>
          <p:nvPr/>
        </p:nvSpPr>
        <p:spPr>
          <a:xfrm>
            <a:off x="1024812" y="1078638"/>
            <a:ext cx="10142376" cy="461665"/>
          </a:xfrm>
          <a:prstGeom prst="rect">
            <a:avLst/>
          </a:prstGeom>
          <a:noFill/>
        </p:spPr>
        <p:txBody>
          <a:bodyPr wrap="square" rtlCol="0">
            <a:spAutoFit/>
          </a:bodyPr>
          <a:lstStyle/>
          <a:p>
            <a:pPr marL="914400" lvl="0"/>
            <a:r>
              <a:rPr lang="en-US" sz="2400" dirty="0" smtClean="0"/>
              <a:t>Have documents been posted online by watchdog groups?</a:t>
            </a:r>
          </a:p>
        </p:txBody>
      </p:sp>
      <p:pic>
        <p:nvPicPr>
          <p:cNvPr id="1031" name="Picture 7" descr="CoA-Website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637192" y="1794827"/>
            <a:ext cx="4284139" cy="11039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Executive Branch Earmarks - Internet Explore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7230" y="1875933"/>
            <a:ext cx="2949602" cy="2756361"/>
          </a:xfrm>
          <a:prstGeom prst="rect">
            <a:avLst/>
          </a:prstGeom>
        </p:spPr>
      </p:pic>
      <p:pic>
        <p:nvPicPr>
          <p:cNvPr id="4" name="Picture 3" descr="Executive Branch Earmarks - Internet Explore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637192" y="3024722"/>
            <a:ext cx="4284139" cy="2062217"/>
          </a:xfrm>
          <a:prstGeom prst="rect">
            <a:avLst/>
          </a:prstGeom>
        </p:spPr>
      </p:pic>
      <p:pic>
        <p:nvPicPr>
          <p:cNvPr id="4098" name="Picture 2" descr="http://gradingthegovernment.com/wp-content/uploads/GTG-Table-Promo2.png">
            <a:hlinkClick r:id="rId6"/>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421144" y="1711652"/>
            <a:ext cx="3885806" cy="3084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0598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6435"/>
          </a:xfrm>
        </p:spPr>
        <p:txBody>
          <a:bodyPr>
            <a:normAutofit fontScale="90000"/>
          </a:bodyPr>
          <a:lstStyle/>
          <a:p>
            <a:pPr lvl="0" algn="ctr"/>
            <a:r>
              <a:rPr lang="en-US" dirty="0"/>
              <a:t>Effective Oversight</a:t>
            </a:r>
          </a:p>
        </p:txBody>
      </p:sp>
      <p:sp>
        <p:nvSpPr>
          <p:cNvPr id="5" name="Rectangle 4"/>
          <p:cNvSpPr/>
          <p:nvPr/>
        </p:nvSpPr>
        <p:spPr>
          <a:xfrm>
            <a:off x="0" y="5804402"/>
            <a:ext cx="12192000" cy="10535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58535" y="5872834"/>
            <a:ext cx="1833465" cy="916733"/>
          </a:xfrm>
          <a:prstGeom prst="rect">
            <a:avLst/>
          </a:prstGeom>
        </p:spPr>
      </p:pic>
      <p:sp>
        <p:nvSpPr>
          <p:cNvPr id="8" name="TextBox 7"/>
          <p:cNvSpPr txBox="1"/>
          <p:nvPr/>
        </p:nvSpPr>
        <p:spPr>
          <a:xfrm>
            <a:off x="1024812" y="1078638"/>
            <a:ext cx="10142376" cy="461665"/>
          </a:xfrm>
          <a:prstGeom prst="rect">
            <a:avLst/>
          </a:prstGeom>
          <a:noFill/>
        </p:spPr>
        <p:txBody>
          <a:bodyPr wrap="square" rtlCol="0">
            <a:spAutoFit/>
          </a:bodyPr>
          <a:lstStyle/>
          <a:p>
            <a:pPr marL="914400" lvl="0"/>
            <a:r>
              <a:rPr lang="en-US" sz="2400" dirty="0" smtClean="0"/>
              <a:t>Have documents been posted online by watchdog groups?</a:t>
            </a:r>
          </a:p>
        </p:txBody>
      </p:sp>
      <p:pic>
        <p:nvPicPr>
          <p:cNvPr id="1026" name="Picture 2" descr="http://www.citizensforethics.org/page/-/images/Family_Affair/Senate/Family_Affair_2014_Senate_Cover_smal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56636" y="1540303"/>
            <a:ext cx="2667000" cy="34385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p:nvPr/>
        </p:nvPicPr>
        <p:blipFill rotWithShape="1">
          <a:blip r:embed="rId4" cstate="email">
            <a:extLst>
              <a:ext uri="{28A0092B-C50C-407E-A947-70E740481C1C}">
                <a14:useLocalDpi xmlns:a14="http://schemas.microsoft.com/office/drawing/2010/main"/>
              </a:ext>
            </a:extLst>
          </a:blip>
          <a:srcRect/>
          <a:stretch/>
        </p:blipFill>
        <p:spPr bwMode="auto">
          <a:xfrm>
            <a:off x="172039" y="1529911"/>
            <a:ext cx="4419600" cy="752475"/>
          </a:xfrm>
          <a:prstGeom prst="rect">
            <a:avLst/>
          </a:prstGeom>
          <a:ln>
            <a:noFill/>
          </a:ln>
          <a:extLst>
            <a:ext uri="{53640926-AAD7-44d8-BBD7-CCE9431645EC}">
              <a14:shadowObscured xmlns:a14="http://schemas.microsoft.com/office/drawing/2010/main"/>
            </a:ext>
          </a:extLst>
        </p:spPr>
      </p:pic>
      <p:pic>
        <p:nvPicPr>
          <p:cNvPr id="10" name="Picture 9" descr="https://html1-f.scribdassets.com/7zfn6ypqo02v2qlw/images/1-cea473b9dc.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8759284" y="1501310"/>
            <a:ext cx="3006725" cy="3829050"/>
          </a:xfrm>
          <a:prstGeom prst="rect">
            <a:avLst/>
          </a:prstGeom>
          <a:noFill/>
          <a:ln>
            <a:noFill/>
          </a:ln>
        </p:spPr>
      </p:pic>
      <p:pic>
        <p:nvPicPr>
          <p:cNvPr id="1028" name="Picture 4" descr="Dark Money 501c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2352" y="2380415"/>
            <a:ext cx="4811009" cy="12725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y to Play investigation heade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72039" y="4020597"/>
            <a:ext cx="5334000" cy="1190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1865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6435"/>
          </a:xfrm>
        </p:spPr>
        <p:txBody>
          <a:bodyPr>
            <a:normAutofit fontScale="90000"/>
          </a:bodyPr>
          <a:lstStyle/>
          <a:p>
            <a:pPr lvl="0" algn="ctr"/>
            <a:r>
              <a:rPr lang="en-US" dirty="0"/>
              <a:t>Effective Oversight</a:t>
            </a:r>
          </a:p>
        </p:txBody>
      </p:sp>
      <p:sp>
        <p:nvSpPr>
          <p:cNvPr id="5" name="Rectangle 4"/>
          <p:cNvSpPr/>
          <p:nvPr/>
        </p:nvSpPr>
        <p:spPr>
          <a:xfrm>
            <a:off x="0" y="5804402"/>
            <a:ext cx="12192000" cy="10535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58535" y="5872834"/>
            <a:ext cx="1833465" cy="916733"/>
          </a:xfrm>
          <a:prstGeom prst="rect">
            <a:avLst/>
          </a:prstGeom>
        </p:spPr>
      </p:pic>
      <p:sp>
        <p:nvSpPr>
          <p:cNvPr id="8" name="TextBox 7"/>
          <p:cNvSpPr txBox="1"/>
          <p:nvPr/>
        </p:nvSpPr>
        <p:spPr>
          <a:xfrm>
            <a:off x="1024812" y="1078638"/>
            <a:ext cx="10142376" cy="461665"/>
          </a:xfrm>
          <a:prstGeom prst="rect">
            <a:avLst/>
          </a:prstGeom>
          <a:noFill/>
        </p:spPr>
        <p:txBody>
          <a:bodyPr wrap="square" rtlCol="0">
            <a:spAutoFit/>
          </a:bodyPr>
          <a:lstStyle/>
          <a:p>
            <a:pPr marL="914400" lvl="0"/>
            <a:r>
              <a:rPr lang="en-US" sz="2400" dirty="0" smtClean="0"/>
              <a:t>Have documents been posted online by watchdog groups?</a:t>
            </a:r>
          </a:p>
        </p:txBody>
      </p:sp>
      <p:pic>
        <p:nvPicPr>
          <p:cNvPr id="7" name="Picture 6"/>
          <p:cNvPicPr/>
          <p:nvPr/>
        </p:nvPicPr>
        <p:blipFill rotWithShape="1">
          <a:blip r:embed="rId3" cstate="email">
            <a:extLst>
              <a:ext uri="{28A0092B-C50C-407E-A947-70E740481C1C}">
                <a14:useLocalDpi xmlns:a14="http://schemas.microsoft.com/office/drawing/2010/main"/>
              </a:ext>
            </a:extLst>
          </a:blip>
          <a:srcRect/>
          <a:stretch/>
        </p:blipFill>
        <p:spPr bwMode="auto">
          <a:xfrm>
            <a:off x="317761" y="1742145"/>
            <a:ext cx="2434865" cy="1174617"/>
          </a:xfrm>
          <a:prstGeom prst="rect">
            <a:avLst/>
          </a:prstGeom>
          <a:ln>
            <a:noFill/>
          </a:ln>
          <a:extLst>
            <a:ext uri="{53640926-AAD7-44d8-BBD7-CCE9431645EC}">
              <a14:shadowObscured xmlns:a14="http://schemas.microsoft.com/office/drawing/2010/main"/>
            </a:ext>
          </a:extLst>
        </p:spPr>
      </p:pic>
      <p:pic>
        <p:nvPicPr>
          <p:cNvPr id="3" name="Picture 2" descr="http://cagw.org/sites/default/files/pdf/Pig%20Book%2014.pdf - Internet Explore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10132" y="1742145"/>
            <a:ext cx="1932495" cy="3129699"/>
          </a:xfrm>
          <a:prstGeom prst="rect">
            <a:avLst/>
          </a:prstGeom>
        </p:spPr>
      </p:pic>
      <p:pic>
        <p:nvPicPr>
          <p:cNvPr id="9" name="Picture 8" descr="Pork Alerts | Citizens Against Government Waste - Internet Explore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365723" y="4084155"/>
            <a:ext cx="1819826" cy="466623"/>
          </a:xfrm>
          <a:prstGeom prst="rect">
            <a:avLst/>
          </a:prstGeom>
        </p:spPr>
      </p:pic>
      <p:pic>
        <p:nvPicPr>
          <p:cNvPr id="10" name="Picture 9" descr="WasteWatcher | Citizens Against Government Waste - Internet Explore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365723" y="3233390"/>
            <a:ext cx="2104047" cy="452483"/>
          </a:xfrm>
          <a:prstGeom prst="rect">
            <a:avLst/>
          </a:prstGeom>
        </p:spPr>
      </p:pic>
      <p:pic>
        <p:nvPicPr>
          <p:cNvPr id="11" name="Picture 10" descr="http://swineline.org/ - Internet Explore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365723" y="1742145"/>
            <a:ext cx="4147794" cy="1087079"/>
          </a:xfrm>
          <a:prstGeom prst="rect">
            <a:avLst/>
          </a:prstGeom>
        </p:spPr>
      </p:pic>
      <p:pic>
        <p:nvPicPr>
          <p:cNvPr id="12" name="Picture 11" descr="Fall 2012 Government Waste Watch | Citizens Against Government Waste - Internet Explore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605910" y="2884598"/>
            <a:ext cx="2535809" cy="2722783"/>
          </a:xfrm>
          <a:prstGeom prst="rect">
            <a:avLst/>
          </a:prstGeom>
        </p:spPr>
      </p:pic>
    </p:spTree>
    <p:extLst>
      <p:ext uri="{BB962C8B-B14F-4D97-AF65-F5344CB8AC3E}">
        <p14:creationId xmlns:p14="http://schemas.microsoft.com/office/powerpoint/2010/main" val="41206734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6435"/>
          </a:xfrm>
        </p:spPr>
        <p:txBody>
          <a:bodyPr>
            <a:normAutofit fontScale="90000"/>
          </a:bodyPr>
          <a:lstStyle/>
          <a:p>
            <a:pPr lvl="0" algn="ctr"/>
            <a:r>
              <a:rPr lang="en-US" dirty="0"/>
              <a:t>Effective Oversight</a:t>
            </a:r>
          </a:p>
        </p:txBody>
      </p:sp>
      <p:sp>
        <p:nvSpPr>
          <p:cNvPr id="5" name="Rectangle 4"/>
          <p:cNvSpPr/>
          <p:nvPr/>
        </p:nvSpPr>
        <p:spPr>
          <a:xfrm>
            <a:off x="0" y="5804402"/>
            <a:ext cx="12192000" cy="10535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58535" y="5872834"/>
            <a:ext cx="1833465" cy="916733"/>
          </a:xfrm>
          <a:prstGeom prst="rect">
            <a:avLst/>
          </a:prstGeom>
        </p:spPr>
      </p:pic>
      <p:sp>
        <p:nvSpPr>
          <p:cNvPr id="8" name="TextBox 7"/>
          <p:cNvSpPr txBox="1"/>
          <p:nvPr/>
        </p:nvSpPr>
        <p:spPr>
          <a:xfrm>
            <a:off x="1024812" y="1078638"/>
            <a:ext cx="10142376" cy="461665"/>
          </a:xfrm>
          <a:prstGeom prst="rect">
            <a:avLst/>
          </a:prstGeom>
          <a:noFill/>
        </p:spPr>
        <p:txBody>
          <a:bodyPr wrap="square" rtlCol="0">
            <a:spAutoFit/>
          </a:bodyPr>
          <a:lstStyle/>
          <a:p>
            <a:pPr marL="914400" lvl="0"/>
            <a:r>
              <a:rPr lang="en-US" sz="2400" dirty="0" smtClean="0"/>
              <a:t>Have documents been posted online by watchdog groups?</a:t>
            </a:r>
          </a:p>
        </p:txBody>
      </p:sp>
      <p:pic>
        <p:nvPicPr>
          <p:cNvPr id="4" name="Picture 3" descr="Project on Government Oversight - Internet Explore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65115" y="1915509"/>
            <a:ext cx="4861783" cy="1372580"/>
          </a:xfrm>
          <a:prstGeom prst="rect">
            <a:avLst/>
          </a:prstGeom>
        </p:spPr>
      </p:pic>
      <p:pic>
        <p:nvPicPr>
          <p:cNvPr id="5124" name="Picture 4" descr="https://horseradish.s3.amazonaws.com/CACHE/images/photos/c2/f8/a039e2794748/FixedFortunes-2_01-800.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965115" y="3691984"/>
            <a:ext cx="5310152" cy="13725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Judicial Watch | Welcome - Internet Explore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90193" y="1915509"/>
            <a:ext cx="4802255" cy="3524261"/>
          </a:xfrm>
          <a:prstGeom prst="rect">
            <a:avLst/>
          </a:prstGeom>
        </p:spPr>
      </p:pic>
    </p:spTree>
    <p:extLst>
      <p:ext uri="{BB962C8B-B14F-4D97-AF65-F5344CB8AC3E}">
        <p14:creationId xmlns:p14="http://schemas.microsoft.com/office/powerpoint/2010/main" val="34321958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6435"/>
          </a:xfrm>
        </p:spPr>
        <p:txBody>
          <a:bodyPr>
            <a:normAutofit fontScale="90000"/>
          </a:bodyPr>
          <a:lstStyle/>
          <a:p>
            <a:pPr lvl="0" algn="ctr"/>
            <a:r>
              <a:rPr lang="en-US" dirty="0"/>
              <a:t>Effective Oversight</a:t>
            </a:r>
          </a:p>
        </p:txBody>
      </p:sp>
      <p:sp>
        <p:nvSpPr>
          <p:cNvPr id="5" name="Rectangle 4"/>
          <p:cNvSpPr/>
          <p:nvPr/>
        </p:nvSpPr>
        <p:spPr>
          <a:xfrm>
            <a:off x="0" y="5804402"/>
            <a:ext cx="12192000" cy="10535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58535" y="5872834"/>
            <a:ext cx="1833465" cy="916733"/>
          </a:xfrm>
          <a:prstGeom prst="rect">
            <a:avLst/>
          </a:prstGeom>
        </p:spPr>
      </p:pic>
      <p:sp>
        <p:nvSpPr>
          <p:cNvPr id="8" name="TextBox 7"/>
          <p:cNvSpPr txBox="1"/>
          <p:nvPr/>
        </p:nvSpPr>
        <p:spPr>
          <a:xfrm>
            <a:off x="1024812" y="1078638"/>
            <a:ext cx="10142376" cy="461665"/>
          </a:xfrm>
          <a:prstGeom prst="rect">
            <a:avLst/>
          </a:prstGeom>
          <a:noFill/>
        </p:spPr>
        <p:txBody>
          <a:bodyPr wrap="square" rtlCol="0">
            <a:spAutoFit/>
          </a:bodyPr>
          <a:lstStyle/>
          <a:p>
            <a:pPr marL="914400" lvl="0"/>
            <a:r>
              <a:rPr lang="en-US" sz="2400" dirty="0" smtClean="0"/>
              <a:t>Have documents been posted online by </a:t>
            </a:r>
            <a:r>
              <a:rPr lang="en-US" sz="2400" dirty="0"/>
              <a:t>Open Government </a:t>
            </a:r>
            <a:r>
              <a:rPr lang="en-US" sz="2400" dirty="0" smtClean="0"/>
              <a:t>Websites?</a:t>
            </a:r>
            <a:endParaRPr lang="en-US" sz="2400" dirty="0"/>
          </a:p>
        </p:txBody>
      </p:sp>
      <p:pic>
        <p:nvPicPr>
          <p:cNvPr id="3" name="Picture 2" descr="Data.gov - Internet Explorer"/>
          <p:cNvPicPr>
            <a:picLocks noChangeAspect="1"/>
          </p:cNvPicPr>
          <p:nvPr/>
        </p:nvPicPr>
        <p:blipFill rotWithShape="1">
          <a:blip r:embed="rId3" cstate="email">
            <a:extLst>
              <a:ext uri="{28A0092B-C50C-407E-A947-70E740481C1C}">
                <a14:useLocalDpi xmlns:a14="http://schemas.microsoft.com/office/drawing/2010/main"/>
              </a:ext>
            </a:extLst>
          </a:blip>
          <a:srcRect t="20756" b="3506"/>
          <a:stretch/>
        </p:blipFill>
        <p:spPr>
          <a:xfrm>
            <a:off x="1791201" y="1725104"/>
            <a:ext cx="3644433" cy="3789576"/>
          </a:xfrm>
          <a:prstGeom prst="rect">
            <a:avLst/>
          </a:prstGeom>
        </p:spPr>
      </p:pic>
      <p:pic>
        <p:nvPicPr>
          <p:cNvPr id="4" name="Picture 3" descr="Federal IT Dashboard - Internet Explore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12264" y="2083323"/>
            <a:ext cx="5458119" cy="2612976"/>
          </a:xfrm>
          <a:prstGeom prst="rect">
            <a:avLst/>
          </a:prstGeom>
        </p:spPr>
      </p:pic>
    </p:spTree>
    <p:extLst>
      <p:ext uri="{BB962C8B-B14F-4D97-AF65-F5344CB8AC3E}">
        <p14:creationId xmlns:p14="http://schemas.microsoft.com/office/powerpoint/2010/main" val="25634450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6435"/>
          </a:xfrm>
        </p:spPr>
        <p:txBody>
          <a:bodyPr>
            <a:normAutofit fontScale="90000"/>
          </a:bodyPr>
          <a:lstStyle/>
          <a:p>
            <a:pPr lvl="0" algn="ctr"/>
            <a:r>
              <a:rPr lang="en-US" dirty="0"/>
              <a:t>Effective Oversight</a:t>
            </a:r>
          </a:p>
        </p:txBody>
      </p:sp>
      <p:sp>
        <p:nvSpPr>
          <p:cNvPr id="5" name="Rectangle 4"/>
          <p:cNvSpPr/>
          <p:nvPr/>
        </p:nvSpPr>
        <p:spPr>
          <a:xfrm>
            <a:off x="0" y="5804402"/>
            <a:ext cx="12192000" cy="10535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58535" y="5872834"/>
            <a:ext cx="1833465" cy="916733"/>
          </a:xfrm>
          <a:prstGeom prst="rect">
            <a:avLst/>
          </a:prstGeom>
        </p:spPr>
      </p:pic>
      <p:sp>
        <p:nvSpPr>
          <p:cNvPr id="8" name="TextBox 7"/>
          <p:cNvSpPr txBox="1"/>
          <p:nvPr/>
        </p:nvSpPr>
        <p:spPr>
          <a:xfrm>
            <a:off x="1024812" y="1078638"/>
            <a:ext cx="10142376" cy="461665"/>
          </a:xfrm>
          <a:prstGeom prst="rect">
            <a:avLst/>
          </a:prstGeom>
          <a:noFill/>
        </p:spPr>
        <p:txBody>
          <a:bodyPr wrap="square" rtlCol="0">
            <a:spAutoFit/>
          </a:bodyPr>
          <a:lstStyle/>
          <a:p>
            <a:pPr marL="914400" lvl="0"/>
            <a:r>
              <a:rPr lang="en-US" sz="2400" dirty="0" smtClean="0"/>
              <a:t>Have documents been posted online by </a:t>
            </a:r>
            <a:r>
              <a:rPr lang="en-US" sz="2400" dirty="0"/>
              <a:t>Open Government </a:t>
            </a:r>
            <a:r>
              <a:rPr lang="en-US" sz="2400" dirty="0" smtClean="0"/>
              <a:t>Websites?</a:t>
            </a:r>
            <a:endParaRPr lang="en-US" sz="2400" dirty="0"/>
          </a:p>
        </p:txBody>
      </p:sp>
      <p:pic>
        <p:nvPicPr>
          <p:cNvPr id="7" name="Picture 6" descr="USASpending.gov - Internet Explore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8957" y="1800520"/>
            <a:ext cx="5394621" cy="3556518"/>
          </a:xfrm>
          <a:prstGeom prst="rect">
            <a:avLst/>
          </a:prstGeom>
        </p:spPr>
      </p:pic>
      <p:pic>
        <p:nvPicPr>
          <p:cNvPr id="9" name="Picture 8" descr="What is Recovery.gov? - Internet Explore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96000" y="1800520"/>
            <a:ext cx="4835951" cy="3556518"/>
          </a:xfrm>
          <a:prstGeom prst="rect">
            <a:avLst/>
          </a:prstGeom>
        </p:spPr>
      </p:pic>
    </p:spTree>
    <p:extLst>
      <p:ext uri="{BB962C8B-B14F-4D97-AF65-F5344CB8AC3E}">
        <p14:creationId xmlns:p14="http://schemas.microsoft.com/office/powerpoint/2010/main" val="362943603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6435"/>
          </a:xfrm>
        </p:spPr>
        <p:txBody>
          <a:bodyPr>
            <a:normAutofit fontScale="90000"/>
          </a:bodyPr>
          <a:lstStyle/>
          <a:p>
            <a:pPr lvl="0" algn="ctr"/>
            <a:r>
              <a:rPr lang="en-US" dirty="0"/>
              <a:t>Effective Oversight</a:t>
            </a:r>
          </a:p>
        </p:txBody>
      </p:sp>
      <p:sp>
        <p:nvSpPr>
          <p:cNvPr id="5" name="Rectangle 4"/>
          <p:cNvSpPr/>
          <p:nvPr/>
        </p:nvSpPr>
        <p:spPr>
          <a:xfrm>
            <a:off x="0" y="5804402"/>
            <a:ext cx="12192000" cy="10535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58535" y="5872834"/>
            <a:ext cx="1833465" cy="916733"/>
          </a:xfrm>
          <a:prstGeom prst="rect">
            <a:avLst/>
          </a:prstGeom>
        </p:spPr>
      </p:pic>
      <p:sp>
        <p:nvSpPr>
          <p:cNvPr id="8" name="TextBox 7"/>
          <p:cNvSpPr txBox="1"/>
          <p:nvPr/>
        </p:nvSpPr>
        <p:spPr>
          <a:xfrm>
            <a:off x="1024812" y="1078638"/>
            <a:ext cx="10142376" cy="461665"/>
          </a:xfrm>
          <a:prstGeom prst="rect">
            <a:avLst/>
          </a:prstGeom>
          <a:noFill/>
        </p:spPr>
        <p:txBody>
          <a:bodyPr wrap="square" rtlCol="0">
            <a:spAutoFit/>
          </a:bodyPr>
          <a:lstStyle/>
          <a:p>
            <a:pPr marL="914400" lvl="0"/>
            <a:r>
              <a:rPr lang="en-US" sz="2400" dirty="0" smtClean="0"/>
              <a:t>Have documents been posted online by </a:t>
            </a:r>
            <a:r>
              <a:rPr lang="en-US" sz="2400" dirty="0"/>
              <a:t>Open Government </a:t>
            </a:r>
            <a:r>
              <a:rPr lang="en-US" sz="2400" dirty="0" smtClean="0"/>
              <a:t>Websites?</a:t>
            </a:r>
            <a:endParaRPr lang="en-US" sz="2400" dirty="0"/>
          </a:p>
        </p:txBody>
      </p:sp>
      <p:pic>
        <p:nvPicPr>
          <p:cNvPr id="3074" name="Picture 2" descr="http://a4.files.readwrite.com/image/upload/c_fit,w_620/MTIyNDMzOTg1NjY1MTk5Mzg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0705" y="1540303"/>
            <a:ext cx="4299473" cy="40880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Transactional Records Access Clearinghouse (TRAC) - Comprehensive, independent, and nonpartisan - Internet Explore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68357" y="1716378"/>
            <a:ext cx="5806910" cy="3604562"/>
          </a:xfrm>
          <a:prstGeom prst="rect">
            <a:avLst/>
          </a:prstGeom>
        </p:spPr>
      </p:pic>
    </p:spTree>
    <p:extLst>
      <p:ext uri="{BB962C8B-B14F-4D97-AF65-F5344CB8AC3E}">
        <p14:creationId xmlns:p14="http://schemas.microsoft.com/office/powerpoint/2010/main" val="36010905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6435"/>
          </a:xfrm>
        </p:spPr>
        <p:txBody>
          <a:bodyPr>
            <a:normAutofit fontScale="90000"/>
          </a:bodyPr>
          <a:lstStyle/>
          <a:p>
            <a:pPr lvl="0" algn="ctr"/>
            <a:r>
              <a:rPr lang="en-US" dirty="0" smtClean="0"/>
              <a:t>Federal Oversight Tools</a:t>
            </a:r>
            <a:endParaRPr lang="en-US" dirty="0"/>
          </a:p>
        </p:txBody>
      </p:sp>
      <p:sp>
        <p:nvSpPr>
          <p:cNvPr id="5" name="Rectangle 4"/>
          <p:cNvSpPr/>
          <p:nvPr/>
        </p:nvSpPr>
        <p:spPr>
          <a:xfrm>
            <a:off x="0" y="5804402"/>
            <a:ext cx="12192000" cy="10535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58535" y="5872834"/>
            <a:ext cx="1833465" cy="916733"/>
          </a:xfrm>
          <a:prstGeom prst="rect">
            <a:avLst/>
          </a:prstGeom>
        </p:spPr>
      </p:pic>
      <p:pic>
        <p:nvPicPr>
          <p:cNvPr id="3" name="Picture 2" descr="Access Single Audit Data - Internet Explore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4205" y="1140804"/>
            <a:ext cx="4543719" cy="4458717"/>
          </a:xfrm>
          <a:prstGeom prst="rect">
            <a:avLst/>
          </a:prstGeom>
        </p:spPr>
      </p:pic>
      <p:pic>
        <p:nvPicPr>
          <p:cNvPr id="4" name="Picture 3" descr="Query the Lobbying Disclosure Act Database - Internet Explore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42960" y="1263191"/>
            <a:ext cx="5344999" cy="4126161"/>
          </a:xfrm>
          <a:prstGeom prst="rect">
            <a:avLst/>
          </a:prstGeom>
        </p:spPr>
      </p:pic>
    </p:spTree>
    <p:extLst>
      <p:ext uri="{BB962C8B-B14F-4D97-AF65-F5344CB8AC3E}">
        <p14:creationId xmlns:p14="http://schemas.microsoft.com/office/powerpoint/2010/main" val="424170346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6435"/>
          </a:xfrm>
        </p:spPr>
        <p:txBody>
          <a:bodyPr>
            <a:normAutofit fontScale="90000"/>
          </a:bodyPr>
          <a:lstStyle/>
          <a:p>
            <a:pPr lvl="0" algn="ctr"/>
            <a:r>
              <a:rPr lang="en-US" dirty="0" smtClean="0"/>
              <a:t>Federal Oversight Tools</a:t>
            </a:r>
            <a:endParaRPr lang="en-US" dirty="0"/>
          </a:p>
        </p:txBody>
      </p:sp>
      <p:sp>
        <p:nvSpPr>
          <p:cNvPr id="5" name="Rectangle 4"/>
          <p:cNvSpPr/>
          <p:nvPr/>
        </p:nvSpPr>
        <p:spPr>
          <a:xfrm>
            <a:off x="0" y="5804402"/>
            <a:ext cx="12192000" cy="10535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58535" y="5872834"/>
            <a:ext cx="1833465" cy="916733"/>
          </a:xfrm>
          <a:prstGeom prst="rect">
            <a:avLst/>
          </a:prstGeom>
        </p:spPr>
      </p:pic>
      <p:pic>
        <p:nvPicPr>
          <p:cNvPr id="7" name="Picture 6" descr="Federal Election Commission Campaign Finance Disclosure Portal - Internet Explore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5615" y="1018255"/>
            <a:ext cx="5540787" cy="4373876"/>
          </a:xfrm>
          <a:prstGeom prst="rect">
            <a:avLst/>
          </a:prstGeom>
        </p:spPr>
      </p:pic>
      <p:pic>
        <p:nvPicPr>
          <p:cNvPr id="8" name="Picture 7" descr="GuideStar nonprofit reports and Forms 990 for donors, grantmakers, and businesses - Internet Explore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29734" y="1018256"/>
            <a:ext cx="5095551" cy="4289036"/>
          </a:xfrm>
          <a:prstGeom prst="rect">
            <a:avLst/>
          </a:prstGeom>
        </p:spPr>
      </p:pic>
    </p:spTree>
    <p:extLst>
      <p:ext uri="{BB962C8B-B14F-4D97-AF65-F5344CB8AC3E}">
        <p14:creationId xmlns:p14="http://schemas.microsoft.com/office/powerpoint/2010/main" val="39173959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6435"/>
          </a:xfrm>
        </p:spPr>
        <p:txBody>
          <a:bodyPr>
            <a:normAutofit fontScale="90000"/>
          </a:bodyPr>
          <a:lstStyle/>
          <a:p>
            <a:pPr lvl="0" algn="ctr"/>
            <a:r>
              <a:rPr lang="en-US" dirty="0" smtClean="0"/>
              <a:t>State Oversight Tools</a:t>
            </a:r>
            <a:endParaRPr lang="en-US" dirty="0"/>
          </a:p>
        </p:txBody>
      </p:sp>
      <p:sp>
        <p:nvSpPr>
          <p:cNvPr id="5" name="Rectangle 4"/>
          <p:cNvSpPr/>
          <p:nvPr/>
        </p:nvSpPr>
        <p:spPr>
          <a:xfrm>
            <a:off x="0" y="5804402"/>
            <a:ext cx="12192000" cy="10535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58535" y="5872834"/>
            <a:ext cx="1833465" cy="916733"/>
          </a:xfrm>
          <a:prstGeom prst="rect">
            <a:avLst/>
          </a:prstGeom>
        </p:spPr>
      </p:pic>
      <p:pic>
        <p:nvPicPr>
          <p:cNvPr id="3" name="Picture 2" descr="Verification - Internet Explore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6173" y="1501595"/>
            <a:ext cx="5949827" cy="3690065"/>
          </a:xfrm>
          <a:prstGeom prst="rect">
            <a:avLst/>
          </a:prstGeom>
        </p:spPr>
      </p:pic>
      <p:pic>
        <p:nvPicPr>
          <p:cNvPr id="4" name="Picture 3" descr="NYOpenGovernment - Internet Explorer"/>
          <p:cNvPicPr>
            <a:picLocks noChangeAspect="1"/>
          </p:cNvPicPr>
          <p:nvPr/>
        </p:nvPicPr>
        <p:blipFill rotWithShape="1">
          <a:blip r:embed="rId4" cstate="email">
            <a:extLst>
              <a:ext uri="{28A0092B-C50C-407E-A947-70E740481C1C}">
                <a14:useLocalDpi xmlns:a14="http://schemas.microsoft.com/office/drawing/2010/main"/>
              </a:ext>
            </a:extLst>
          </a:blip>
          <a:srcRect l="1159" t="14296" r="3142" b="20000"/>
          <a:stretch/>
        </p:blipFill>
        <p:spPr>
          <a:xfrm>
            <a:off x="6341070" y="1534060"/>
            <a:ext cx="5662394" cy="3657600"/>
          </a:xfrm>
          <a:prstGeom prst="rect">
            <a:avLst/>
          </a:prstGeom>
        </p:spPr>
      </p:pic>
    </p:spTree>
    <p:extLst>
      <p:ext uri="{BB962C8B-B14F-4D97-AF65-F5344CB8AC3E}">
        <p14:creationId xmlns:p14="http://schemas.microsoft.com/office/powerpoint/2010/main" val="31648464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804402"/>
            <a:ext cx="12192000" cy="10535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358535" y="5872834"/>
            <a:ext cx="1833465" cy="916733"/>
          </a:xfrm>
        </p:spPr>
      </p:pic>
      <p:sp>
        <p:nvSpPr>
          <p:cNvPr id="2" name="Title 1"/>
          <p:cNvSpPr>
            <a:spLocks noGrp="1"/>
          </p:cNvSpPr>
          <p:nvPr>
            <p:ph type="title"/>
          </p:nvPr>
        </p:nvSpPr>
        <p:spPr>
          <a:xfrm>
            <a:off x="838200" y="106026"/>
            <a:ext cx="10515600" cy="1325563"/>
          </a:xfrm>
        </p:spPr>
        <p:txBody>
          <a:bodyPr>
            <a:normAutofit/>
          </a:bodyPr>
          <a:lstStyle/>
          <a:p>
            <a:pPr algn="ctr"/>
            <a:r>
              <a:rPr lang="en-US" dirty="0" smtClean="0"/>
              <a:t>Scholarly Concepts of Congressional Oversight</a:t>
            </a:r>
            <a:endParaRPr lang="en-US" dirty="0">
              <a:latin typeface="Merriweather" panose="02060503050406030704" pitchFamily="18" charset="0"/>
            </a:endParaRPr>
          </a:p>
        </p:txBody>
      </p:sp>
      <p:sp>
        <p:nvSpPr>
          <p:cNvPr id="6" name="TextBox 5"/>
          <p:cNvSpPr txBox="1"/>
          <p:nvPr/>
        </p:nvSpPr>
        <p:spPr>
          <a:xfrm>
            <a:off x="1024812" y="1539124"/>
            <a:ext cx="10142376" cy="3416320"/>
          </a:xfrm>
          <a:prstGeom prst="rect">
            <a:avLst/>
          </a:prstGeom>
          <a:noFill/>
        </p:spPr>
        <p:txBody>
          <a:bodyPr wrap="square" rtlCol="0">
            <a:spAutoFit/>
          </a:bodyPr>
          <a:lstStyle/>
          <a:p>
            <a:endParaRPr lang="en-US" dirty="0"/>
          </a:p>
          <a:p>
            <a:pPr algn="ctr"/>
            <a:r>
              <a:rPr lang="en-US" sz="2400" i="1" dirty="0" smtClean="0"/>
              <a:t>Congressional </a:t>
            </a:r>
            <a:r>
              <a:rPr lang="en-US" sz="2400" i="1" dirty="0"/>
              <a:t>Oversight Overlooked: </a:t>
            </a:r>
            <a:r>
              <a:rPr lang="en-US" sz="2400" i="1" u="sng" dirty="0" smtClean="0"/>
              <a:t>Police Patrols vs. Fire Alarms</a:t>
            </a:r>
            <a:r>
              <a:rPr lang="en-US" sz="2400" dirty="0" smtClean="0"/>
              <a:t> </a:t>
            </a:r>
          </a:p>
          <a:p>
            <a:pPr algn="ctr"/>
            <a:r>
              <a:rPr lang="en-US" sz="2400" i="1" dirty="0" smtClean="0"/>
              <a:t>(McCubbins </a:t>
            </a:r>
            <a:r>
              <a:rPr lang="en-US" sz="2400" i="1" dirty="0"/>
              <a:t>and Schwartz 1984</a:t>
            </a:r>
            <a:r>
              <a:rPr lang="en-US" sz="2400" dirty="0" smtClean="0"/>
              <a:t>)</a:t>
            </a:r>
          </a:p>
          <a:p>
            <a:endParaRPr lang="en-US" dirty="0"/>
          </a:p>
          <a:p>
            <a:pPr algn="just"/>
            <a:r>
              <a:rPr lang="en-US" sz="2200" dirty="0" smtClean="0"/>
              <a:t>“Scholars have often remarked that Congress neglects its oversight responsibility.  We argue that Congress does no such thing:  what appears to be a neglect of oversight really is the rational preference for one form of </a:t>
            </a:r>
            <a:r>
              <a:rPr lang="en-US" sz="2200" dirty="0"/>
              <a:t>oversight </a:t>
            </a:r>
            <a:r>
              <a:rPr lang="en-US" sz="2200" dirty="0" smtClean="0"/>
              <a:t>–– </a:t>
            </a:r>
            <a:r>
              <a:rPr lang="en-US" sz="2200" dirty="0"/>
              <a:t>which </a:t>
            </a:r>
            <a:r>
              <a:rPr lang="en-US" sz="2200" dirty="0" smtClean="0"/>
              <a:t>we call </a:t>
            </a:r>
            <a:r>
              <a:rPr lang="en-US" sz="2200" dirty="0"/>
              <a:t>fire-alarm oversight –– over another form </a:t>
            </a:r>
            <a:r>
              <a:rPr lang="en-US" sz="2200" dirty="0" smtClean="0"/>
              <a:t>–</a:t>
            </a:r>
            <a:r>
              <a:rPr lang="en-US" sz="2200" dirty="0"/>
              <a:t>– </a:t>
            </a:r>
            <a:r>
              <a:rPr lang="en-US" sz="2200" dirty="0" smtClean="0"/>
              <a:t>police patrol oversight.  Our analysis supports a somewhat neglected way of looking at the strategies by which legislators seek to achieve their goals.”</a:t>
            </a:r>
            <a:endParaRPr lang="en-US" sz="2200" dirty="0"/>
          </a:p>
        </p:txBody>
      </p:sp>
    </p:spTree>
    <p:extLst>
      <p:ext uri="{BB962C8B-B14F-4D97-AF65-F5344CB8AC3E}">
        <p14:creationId xmlns:p14="http://schemas.microsoft.com/office/powerpoint/2010/main" val="30806787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6435"/>
          </a:xfrm>
        </p:spPr>
        <p:txBody>
          <a:bodyPr>
            <a:normAutofit fontScale="90000"/>
          </a:bodyPr>
          <a:lstStyle/>
          <a:p>
            <a:pPr lvl="0" algn="ctr"/>
            <a:r>
              <a:rPr lang="en-US" dirty="0" smtClean="0"/>
              <a:t>State Oversight Tools</a:t>
            </a:r>
            <a:endParaRPr lang="en-US" dirty="0"/>
          </a:p>
        </p:txBody>
      </p:sp>
      <p:sp>
        <p:nvSpPr>
          <p:cNvPr id="5" name="Rectangle 4"/>
          <p:cNvSpPr/>
          <p:nvPr/>
        </p:nvSpPr>
        <p:spPr>
          <a:xfrm>
            <a:off x="0" y="5804402"/>
            <a:ext cx="12192000" cy="10535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58535" y="5872834"/>
            <a:ext cx="1833465" cy="916733"/>
          </a:xfrm>
          <a:prstGeom prst="rect">
            <a:avLst/>
          </a:prstGeom>
        </p:spPr>
      </p:pic>
      <p:pic>
        <p:nvPicPr>
          <p:cNvPr id="4" name="Picture 3" descr="Open.Georgia.gov - Internet Explore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4247" y="1018256"/>
            <a:ext cx="5269584" cy="4300840"/>
          </a:xfrm>
          <a:prstGeom prst="rect">
            <a:avLst/>
          </a:prstGeom>
        </p:spPr>
      </p:pic>
      <p:pic>
        <p:nvPicPr>
          <p:cNvPr id="9" name="Picture 8" descr="Florida Open Government :: Home - Internet Explore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31497" y="1018256"/>
            <a:ext cx="6138442" cy="3695146"/>
          </a:xfrm>
          <a:prstGeom prst="rect">
            <a:avLst/>
          </a:prstGeom>
        </p:spPr>
      </p:pic>
    </p:spTree>
    <p:extLst>
      <p:ext uri="{BB962C8B-B14F-4D97-AF65-F5344CB8AC3E}">
        <p14:creationId xmlns:p14="http://schemas.microsoft.com/office/powerpoint/2010/main" val="307108031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9285"/>
          </a:xfrm>
        </p:spPr>
        <p:txBody>
          <a:bodyPr>
            <a:normAutofit fontScale="90000"/>
          </a:bodyPr>
          <a:lstStyle/>
          <a:p>
            <a:pPr lvl="0" algn="ctr"/>
            <a:r>
              <a:rPr lang="en-US" dirty="0"/>
              <a:t>Effective </a:t>
            </a:r>
            <a:r>
              <a:rPr lang="en-US" dirty="0" smtClean="0"/>
              <a:t>Oversight</a:t>
            </a:r>
            <a:endParaRPr lang="en-US" dirty="0"/>
          </a:p>
        </p:txBody>
      </p:sp>
      <p:sp>
        <p:nvSpPr>
          <p:cNvPr id="3" name="Content Placeholder 2"/>
          <p:cNvSpPr>
            <a:spLocks noGrp="1"/>
          </p:cNvSpPr>
          <p:nvPr>
            <p:ph idx="1"/>
          </p:nvPr>
        </p:nvSpPr>
        <p:spPr>
          <a:xfrm>
            <a:off x="838200" y="1084796"/>
            <a:ext cx="10515600" cy="819418"/>
          </a:xfrm>
        </p:spPr>
        <p:txBody>
          <a:bodyPr>
            <a:normAutofit lnSpcReduction="10000"/>
          </a:bodyPr>
          <a:lstStyle/>
          <a:p>
            <a:pPr marL="57150" lvl="0" indent="0">
              <a:buNone/>
            </a:pPr>
            <a:r>
              <a:rPr lang="en-US" sz="2400" dirty="0"/>
              <a:t>Some types of information can only be given to certain committees </a:t>
            </a:r>
          </a:p>
          <a:p>
            <a:pPr marL="804863" indent="-342900"/>
            <a:r>
              <a:rPr lang="en-US" sz="2400" dirty="0" smtClean="0"/>
              <a:t>Return information (§ 6103)</a:t>
            </a:r>
            <a:endParaRPr lang="en-US" sz="2400" dirty="0"/>
          </a:p>
        </p:txBody>
      </p:sp>
      <p:sp>
        <p:nvSpPr>
          <p:cNvPr id="4" name="Rectangle 3"/>
          <p:cNvSpPr/>
          <p:nvPr/>
        </p:nvSpPr>
        <p:spPr>
          <a:xfrm>
            <a:off x="0" y="5804402"/>
            <a:ext cx="12192000" cy="10535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58535" y="5872834"/>
            <a:ext cx="1833465" cy="916733"/>
          </a:xfrm>
          <a:prstGeom prst="rect">
            <a:avLst/>
          </a:prstGeom>
        </p:spPr>
      </p:pic>
      <p:pic>
        <p:nvPicPr>
          <p:cNvPr id="8" name="Picture 7" descr="U.S.C. Title 26 - INTERNAL REVENUE CODE - Internet Explore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77592" y="1871138"/>
            <a:ext cx="7352908" cy="3652971"/>
          </a:xfrm>
          <a:prstGeom prst="rect">
            <a:avLst/>
          </a:prstGeom>
        </p:spPr>
      </p:pic>
    </p:spTree>
    <p:extLst>
      <p:ext uri="{BB962C8B-B14F-4D97-AF65-F5344CB8AC3E}">
        <p14:creationId xmlns:p14="http://schemas.microsoft.com/office/powerpoint/2010/main" val="185156632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9285"/>
          </a:xfrm>
        </p:spPr>
        <p:txBody>
          <a:bodyPr>
            <a:normAutofit fontScale="90000"/>
          </a:bodyPr>
          <a:lstStyle/>
          <a:p>
            <a:pPr lvl="0" algn="ctr"/>
            <a:r>
              <a:rPr lang="en-US" dirty="0"/>
              <a:t>Effective </a:t>
            </a:r>
            <a:r>
              <a:rPr lang="en-US" dirty="0" smtClean="0"/>
              <a:t>Oversight</a:t>
            </a:r>
            <a:endParaRPr lang="en-US" dirty="0"/>
          </a:p>
        </p:txBody>
      </p:sp>
      <p:sp>
        <p:nvSpPr>
          <p:cNvPr id="3" name="Content Placeholder 2"/>
          <p:cNvSpPr>
            <a:spLocks noGrp="1"/>
          </p:cNvSpPr>
          <p:nvPr>
            <p:ph idx="1"/>
          </p:nvPr>
        </p:nvSpPr>
        <p:spPr>
          <a:xfrm>
            <a:off x="838200" y="1084796"/>
            <a:ext cx="10515600" cy="819418"/>
          </a:xfrm>
        </p:spPr>
        <p:txBody>
          <a:bodyPr>
            <a:normAutofit lnSpcReduction="10000"/>
          </a:bodyPr>
          <a:lstStyle/>
          <a:p>
            <a:pPr marL="57150" lvl="0" indent="0">
              <a:buNone/>
            </a:pPr>
            <a:r>
              <a:rPr lang="en-US" sz="2400" dirty="0"/>
              <a:t>Some types of information can only be given to certain committees </a:t>
            </a:r>
          </a:p>
          <a:p>
            <a:pPr marL="804863" indent="-342900"/>
            <a:r>
              <a:rPr lang="en-US" sz="2400" dirty="0" smtClean="0"/>
              <a:t>Return information (§ 6103)</a:t>
            </a:r>
            <a:endParaRPr lang="en-US" sz="2400" dirty="0"/>
          </a:p>
        </p:txBody>
      </p:sp>
      <p:sp>
        <p:nvSpPr>
          <p:cNvPr id="4" name="Rectangle 3"/>
          <p:cNvSpPr/>
          <p:nvPr/>
        </p:nvSpPr>
        <p:spPr>
          <a:xfrm>
            <a:off x="0" y="5804402"/>
            <a:ext cx="12192000" cy="10535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58535" y="5872834"/>
            <a:ext cx="1833465" cy="916733"/>
          </a:xfrm>
          <a:prstGeom prst="rect">
            <a:avLst/>
          </a:prstGeom>
        </p:spPr>
      </p:pic>
      <p:pic>
        <p:nvPicPr>
          <p:cNvPr id="8" name="Picture 7" descr="U.S.C. Title 26 - INTERNAL REVENUE CODE - Internet Explore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22627" y="1902824"/>
            <a:ext cx="6946745" cy="3715551"/>
          </a:xfrm>
          <a:prstGeom prst="rect">
            <a:avLst/>
          </a:prstGeom>
        </p:spPr>
      </p:pic>
    </p:spTree>
    <p:extLst>
      <p:ext uri="{BB962C8B-B14F-4D97-AF65-F5344CB8AC3E}">
        <p14:creationId xmlns:p14="http://schemas.microsoft.com/office/powerpoint/2010/main" val="311248838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9285"/>
          </a:xfrm>
        </p:spPr>
        <p:txBody>
          <a:bodyPr>
            <a:normAutofit fontScale="90000"/>
          </a:bodyPr>
          <a:lstStyle/>
          <a:p>
            <a:pPr lvl="0" algn="ctr"/>
            <a:r>
              <a:rPr lang="en-US" dirty="0"/>
              <a:t>Effective </a:t>
            </a:r>
            <a:r>
              <a:rPr lang="en-US" dirty="0" smtClean="0"/>
              <a:t>Oversight</a:t>
            </a:r>
            <a:endParaRPr lang="en-US" dirty="0"/>
          </a:p>
        </p:txBody>
      </p:sp>
      <p:sp>
        <p:nvSpPr>
          <p:cNvPr id="3" name="Content Placeholder 2"/>
          <p:cNvSpPr>
            <a:spLocks noGrp="1"/>
          </p:cNvSpPr>
          <p:nvPr>
            <p:ph idx="1"/>
          </p:nvPr>
        </p:nvSpPr>
        <p:spPr>
          <a:xfrm>
            <a:off x="838200" y="1084796"/>
            <a:ext cx="10515600" cy="451773"/>
          </a:xfrm>
        </p:spPr>
        <p:txBody>
          <a:bodyPr>
            <a:normAutofit/>
          </a:bodyPr>
          <a:lstStyle/>
          <a:p>
            <a:pPr marL="57150" lvl="0" indent="0">
              <a:buNone/>
            </a:pPr>
            <a:r>
              <a:rPr lang="en-US" sz="2400" dirty="0" smtClean="0"/>
              <a:t>Ask different agencies for same type of documents</a:t>
            </a:r>
            <a:endParaRPr lang="en-US" sz="2400" dirty="0"/>
          </a:p>
        </p:txBody>
      </p:sp>
      <p:sp>
        <p:nvSpPr>
          <p:cNvPr id="4" name="Rectangle 3"/>
          <p:cNvSpPr/>
          <p:nvPr/>
        </p:nvSpPr>
        <p:spPr>
          <a:xfrm>
            <a:off x="0" y="5804402"/>
            <a:ext cx="12192000" cy="10535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58535" y="5872834"/>
            <a:ext cx="1833465" cy="916733"/>
          </a:xfrm>
          <a:prstGeom prst="rect">
            <a:avLst/>
          </a:prstGeom>
        </p:spPr>
      </p:pic>
      <p:pic>
        <p:nvPicPr>
          <p:cNvPr id="6" name="Picture 5" descr="26 U.S. Code § 6103 - Confidentiality and disclosure of returns and return information | LII /  - Internet Explore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02730" y="1897211"/>
            <a:ext cx="6855701" cy="563185"/>
          </a:xfrm>
          <a:prstGeom prst="rect">
            <a:avLst/>
          </a:prstGeom>
        </p:spPr>
      </p:pic>
      <p:pic>
        <p:nvPicPr>
          <p:cNvPr id="9" name="Picture 8" descr="26 U.S. Code § 6103 - Confidentiality and disclosure of returns and return information | LII /  - Internet Explore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02730" y="2460396"/>
            <a:ext cx="6855701" cy="3033997"/>
          </a:xfrm>
          <a:prstGeom prst="rect">
            <a:avLst/>
          </a:prstGeom>
        </p:spPr>
      </p:pic>
    </p:spTree>
    <p:extLst>
      <p:ext uri="{BB962C8B-B14F-4D97-AF65-F5344CB8AC3E}">
        <p14:creationId xmlns:p14="http://schemas.microsoft.com/office/powerpoint/2010/main" val="94809985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9285"/>
          </a:xfrm>
        </p:spPr>
        <p:txBody>
          <a:bodyPr>
            <a:normAutofit fontScale="90000"/>
          </a:bodyPr>
          <a:lstStyle/>
          <a:p>
            <a:pPr lvl="0" algn="ctr"/>
            <a:r>
              <a:rPr lang="en-US" dirty="0"/>
              <a:t>Effective </a:t>
            </a:r>
            <a:r>
              <a:rPr lang="en-US" dirty="0" smtClean="0"/>
              <a:t>Oversight</a:t>
            </a:r>
            <a:endParaRPr lang="en-US" dirty="0"/>
          </a:p>
        </p:txBody>
      </p:sp>
      <p:sp>
        <p:nvSpPr>
          <p:cNvPr id="3" name="Content Placeholder 2"/>
          <p:cNvSpPr>
            <a:spLocks noGrp="1"/>
          </p:cNvSpPr>
          <p:nvPr>
            <p:ph idx="1"/>
          </p:nvPr>
        </p:nvSpPr>
        <p:spPr>
          <a:xfrm>
            <a:off x="838200" y="1084796"/>
            <a:ext cx="10515600" cy="395212"/>
          </a:xfrm>
        </p:spPr>
        <p:txBody>
          <a:bodyPr>
            <a:normAutofit lnSpcReduction="10000"/>
          </a:bodyPr>
          <a:lstStyle/>
          <a:p>
            <a:pPr marL="57150" lvl="0" indent="0">
              <a:buNone/>
            </a:pPr>
            <a:r>
              <a:rPr lang="en-US" sz="2400" dirty="0"/>
              <a:t>Ask different agencies for same type of documents</a:t>
            </a:r>
          </a:p>
        </p:txBody>
      </p:sp>
      <p:sp>
        <p:nvSpPr>
          <p:cNvPr id="4" name="Rectangle 3"/>
          <p:cNvSpPr/>
          <p:nvPr/>
        </p:nvSpPr>
        <p:spPr>
          <a:xfrm>
            <a:off x="0" y="5804402"/>
            <a:ext cx="12192000" cy="10535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58535" y="5872834"/>
            <a:ext cx="1833465" cy="916733"/>
          </a:xfrm>
          <a:prstGeom prst="rect">
            <a:avLst/>
          </a:prstGeom>
        </p:spPr>
      </p:pic>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05662" y="2348040"/>
            <a:ext cx="7717067" cy="2772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816726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9285"/>
          </a:xfrm>
        </p:spPr>
        <p:txBody>
          <a:bodyPr>
            <a:normAutofit fontScale="90000"/>
          </a:bodyPr>
          <a:lstStyle/>
          <a:p>
            <a:pPr lvl="0" algn="ctr"/>
            <a:r>
              <a:rPr lang="en-US" dirty="0"/>
              <a:t>Effective </a:t>
            </a:r>
            <a:r>
              <a:rPr lang="en-US" dirty="0" smtClean="0"/>
              <a:t>Oversight</a:t>
            </a:r>
            <a:endParaRPr lang="en-US" dirty="0"/>
          </a:p>
        </p:txBody>
      </p:sp>
      <p:sp>
        <p:nvSpPr>
          <p:cNvPr id="3" name="Content Placeholder 2"/>
          <p:cNvSpPr>
            <a:spLocks noGrp="1"/>
          </p:cNvSpPr>
          <p:nvPr>
            <p:ph idx="1"/>
          </p:nvPr>
        </p:nvSpPr>
        <p:spPr>
          <a:xfrm>
            <a:off x="838200" y="1084796"/>
            <a:ext cx="10515600" cy="432919"/>
          </a:xfrm>
        </p:spPr>
        <p:txBody>
          <a:bodyPr>
            <a:normAutofit/>
          </a:bodyPr>
          <a:lstStyle/>
          <a:p>
            <a:pPr marL="57150" lvl="0" indent="0">
              <a:buNone/>
            </a:pPr>
            <a:r>
              <a:rPr lang="en-US" sz="2400" dirty="0" smtClean="0"/>
              <a:t>How do agencies define terms?</a:t>
            </a:r>
            <a:endParaRPr lang="en-US" sz="2400" dirty="0"/>
          </a:p>
        </p:txBody>
      </p:sp>
      <p:sp>
        <p:nvSpPr>
          <p:cNvPr id="4" name="Rectangle 3"/>
          <p:cNvSpPr/>
          <p:nvPr/>
        </p:nvSpPr>
        <p:spPr>
          <a:xfrm>
            <a:off x="0" y="5804402"/>
            <a:ext cx="12192000" cy="10535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58535" y="5872834"/>
            <a:ext cx="1833465" cy="916733"/>
          </a:xfrm>
          <a:prstGeom prst="rect">
            <a:avLst/>
          </a:prstGeom>
        </p:spPr>
      </p:pic>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4276" y="1879665"/>
            <a:ext cx="11180762"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127702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6345" y="1861697"/>
            <a:ext cx="7699310" cy="1803983"/>
          </a:xfrm>
        </p:spPr>
        <p:txBody>
          <a:bodyPr/>
          <a:lstStyle/>
          <a:p>
            <a:pPr marL="0" indent="0" algn="ctr">
              <a:buNone/>
            </a:pPr>
            <a:r>
              <a:rPr lang="en-US" dirty="0" smtClean="0"/>
              <a:t>More info:</a:t>
            </a:r>
          </a:p>
          <a:p>
            <a:pPr marL="0" indent="0" algn="ctr">
              <a:buNone/>
            </a:pPr>
            <a:r>
              <a:rPr lang="en-US" dirty="0" smtClean="0"/>
              <a:t>Cause of Action</a:t>
            </a:r>
          </a:p>
          <a:p>
            <a:pPr marL="0" indent="0" algn="ctr">
              <a:buNone/>
            </a:pPr>
            <a:r>
              <a:rPr lang="en-US" dirty="0" smtClean="0"/>
              <a:t>www.causeofaction.org</a:t>
            </a:r>
            <a:endParaRPr lang="en-US" dirty="0">
              <a:solidFill>
                <a:srgbClr val="FF0000"/>
              </a:solidFill>
            </a:endParaRPr>
          </a:p>
        </p:txBody>
      </p:sp>
      <p:sp>
        <p:nvSpPr>
          <p:cNvPr id="4" name="Rectangle 3"/>
          <p:cNvSpPr/>
          <p:nvPr/>
        </p:nvSpPr>
        <p:spPr>
          <a:xfrm>
            <a:off x="0" y="5804402"/>
            <a:ext cx="12192000" cy="10535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58535" y="5872834"/>
            <a:ext cx="1833465" cy="916733"/>
          </a:xfrm>
          <a:prstGeom prst="rect">
            <a:avLst/>
          </a:prstGeom>
        </p:spPr>
      </p:pic>
    </p:spTree>
    <p:extLst>
      <p:ext uri="{BB962C8B-B14F-4D97-AF65-F5344CB8AC3E}">
        <p14:creationId xmlns:p14="http://schemas.microsoft.com/office/powerpoint/2010/main" val="258690485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804402"/>
            <a:ext cx="12192000" cy="10535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358535" y="5872834"/>
            <a:ext cx="1833465" cy="916733"/>
          </a:xfrm>
        </p:spPr>
      </p:pic>
      <p:sp>
        <p:nvSpPr>
          <p:cNvPr id="2" name="Title 1"/>
          <p:cNvSpPr>
            <a:spLocks noGrp="1"/>
          </p:cNvSpPr>
          <p:nvPr>
            <p:ph type="title"/>
          </p:nvPr>
        </p:nvSpPr>
        <p:spPr>
          <a:xfrm>
            <a:off x="856862" y="-74245"/>
            <a:ext cx="10993016" cy="1389030"/>
          </a:xfrm>
        </p:spPr>
        <p:txBody>
          <a:bodyPr>
            <a:normAutofit/>
          </a:bodyPr>
          <a:lstStyle/>
          <a:p>
            <a:pPr algn="ctr"/>
            <a:r>
              <a:rPr lang="en-US" sz="4000" dirty="0" smtClean="0">
                <a:latin typeface="Merriweather" panose="02060503050406030704" pitchFamily="18" charset="0"/>
              </a:rPr>
              <a:t>Police Patrol v. Fire Alarm</a:t>
            </a:r>
            <a:endParaRPr lang="en-US" sz="4000" dirty="0">
              <a:latin typeface="Merriweather" panose="02060503050406030704" pitchFamily="18" charset="0"/>
            </a:endParaRPr>
          </a:p>
        </p:txBody>
      </p:sp>
      <p:sp>
        <p:nvSpPr>
          <p:cNvPr id="11" name="TextBox 10"/>
          <p:cNvSpPr txBox="1"/>
          <p:nvPr/>
        </p:nvSpPr>
        <p:spPr>
          <a:xfrm>
            <a:off x="1024812" y="1539124"/>
            <a:ext cx="10142376" cy="1200329"/>
          </a:xfrm>
          <a:prstGeom prst="rect">
            <a:avLst/>
          </a:prstGeom>
          <a:noFill/>
        </p:spPr>
        <p:txBody>
          <a:bodyPr wrap="square" rtlCol="0">
            <a:spAutoFit/>
          </a:bodyPr>
          <a:lstStyle/>
          <a:p>
            <a:pPr marL="0" lvl="1" algn="just"/>
            <a:r>
              <a:rPr lang="en-US" sz="2400" i="1" dirty="0" smtClean="0"/>
              <a:t>Police-patrol</a:t>
            </a:r>
            <a:r>
              <a:rPr lang="en-US" sz="2400" dirty="0"/>
              <a:t>: “[A]t its own initiative, Congress examines a sample of executive-agency activities, with the aim of detecting and remedying any violations of legislative goals and, by its surveillance, discouraging such violations</a:t>
            </a:r>
            <a:r>
              <a:rPr lang="en-US" sz="2400" dirty="0" smtClean="0"/>
              <a:t>.”</a:t>
            </a:r>
            <a:endParaRPr lang="en-US" sz="2400" dirty="0"/>
          </a:p>
        </p:txBody>
      </p:sp>
      <p:sp>
        <p:nvSpPr>
          <p:cNvPr id="3" name="Rectangle 2"/>
          <p:cNvSpPr/>
          <p:nvPr/>
        </p:nvSpPr>
        <p:spPr>
          <a:xfrm>
            <a:off x="1024812" y="3302431"/>
            <a:ext cx="10142376" cy="1938992"/>
          </a:xfrm>
          <a:prstGeom prst="rect">
            <a:avLst/>
          </a:prstGeom>
        </p:spPr>
        <p:txBody>
          <a:bodyPr wrap="square">
            <a:spAutoFit/>
          </a:bodyPr>
          <a:lstStyle/>
          <a:p>
            <a:pPr marL="6350" lvl="1" algn="just"/>
            <a:r>
              <a:rPr lang="en-US" sz="2400" i="1" dirty="0"/>
              <a:t>Fire-alarm</a:t>
            </a:r>
            <a:r>
              <a:rPr lang="en-US" sz="2400" dirty="0"/>
              <a:t>: “Congress establishes a system of rules, procedures and informal practices to enable individual citizens and organized interest groups to examine administrative decisions (sometimes in prospect) to charge executive agencies with violating congressional goals, and to seek remedies from agencies, courts and Congress itself.”</a:t>
            </a:r>
          </a:p>
        </p:txBody>
      </p:sp>
    </p:spTree>
    <p:extLst>
      <p:ext uri="{BB962C8B-B14F-4D97-AF65-F5344CB8AC3E}">
        <p14:creationId xmlns:p14="http://schemas.microsoft.com/office/powerpoint/2010/main" val="18858846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343" y="307068"/>
            <a:ext cx="10515600" cy="1325563"/>
          </a:xfrm>
        </p:spPr>
        <p:txBody>
          <a:bodyPr/>
          <a:lstStyle/>
          <a:p>
            <a:pPr algn="ctr"/>
            <a:r>
              <a:rPr lang="en-US" dirty="0" smtClean="0"/>
              <a:t>Considerations</a:t>
            </a:r>
            <a:endParaRPr lang="en-US" dirty="0"/>
          </a:p>
        </p:txBody>
      </p:sp>
      <p:sp>
        <p:nvSpPr>
          <p:cNvPr id="4" name="Rectangle 3"/>
          <p:cNvSpPr/>
          <p:nvPr/>
        </p:nvSpPr>
        <p:spPr>
          <a:xfrm>
            <a:off x="0" y="5804402"/>
            <a:ext cx="12192000" cy="10535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58535" y="5872834"/>
            <a:ext cx="1833465" cy="916733"/>
          </a:xfrm>
          <a:prstGeom prst="rect">
            <a:avLst/>
          </a:prstGeom>
        </p:spPr>
      </p:pic>
      <p:sp>
        <p:nvSpPr>
          <p:cNvPr id="3" name="Rectangle 2"/>
          <p:cNvSpPr/>
          <p:nvPr/>
        </p:nvSpPr>
        <p:spPr>
          <a:xfrm>
            <a:off x="1397080" y="1385888"/>
            <a:ext cx="9575720" cy="3139321"/>
          </a:xfrm>
          <a:prstGeom prst="rect">
            <a:avLst/>
          </a:prstGeom>
        </p:spPr>
        <p:txBody>
          <a:bodyPr wrap="square">
            <a:spAutoFit/>
          </a:bodyPr>
          <a:lstStyle/>
          <a:p>
            <a:pPr marL="285750" indent="-285750">
              <a:buFont typeface="Arial" panose="020B0604020202020204" pitchFamily="34" charset="0"/>
              <a:buChar char="•"/>
            </a:pPr>
            <a:r>
              <a:rPr lang="en-US" dirty="0" smtClean="0">
                <a:solidFill>
                  <a:srgbClr val="333333"/>
                </a:solidFill>
                <a:latin typeface="Verdana" panose="020B0604030504040204" pitchFamily="34" charset="0"/>
              </a:rPr>
              <a:t>Pre-Administrative Procedure Act Constitutional understanding of Oversight: </a:t>
            </a:r>
          </a:p>
          <a:p>
            <a:pPr lvl="2" algn="just"/>
            <a:r>
              <a:rPr lang="en-US" dirty="0"/>
              <a:t>The Constitution provides for a Congress consisting of a Senate and House of Representatives and invests it with "all legislative powers" granted to the United States, and with power "to make all laws which shall be necessary and proper" for carrying into execution these powers and "all other powers" vested by the Constitution in the United States or in any department or officer thereof. Art. I, secs 1, 8. </a:t>
            </a:r>
            <a:r>
              <a:rPr lang="en-US" dirty="0" smtClean="0"/>
              <a:t>. . . But </a:t>
            </a:r>
            <a:r>
              <a:rPr lang="en-US" b="1" u="sng" dirty="0"/>
              <a:t>there is no provision expressly investing either house with power to make investigations and exact testimony to the end that it may exercise its legislative function advisedly and effectively</a:t>
            </a:r>
            <a:r>
              <a:rPr lang="en-US" dirty="0"/>
              <a:t>. So the question arises </a:t>
            </a:r>
            <a:r>
              <a:rPr lang="en-US" b="1" u="sng" dirty="0"/>
              <a:t>whether this power is so far incidental to the legislative function as to be </a:t>
            </a:r>
            <a:r>
              <a:rPr lang="en-US" b="1" u="sng" dirty="0" smtClean="0"/>
              <a:t>implied.</a:t>
            </a:r>
          </a:p>
          <a:p>
            <a:pPr lvl="1" algn="just"/>
            <a:r>
              <a:rPr lang="en-US" b="1" dirty="0"/>
              <a:t>McGrain v. Daugherty, 273 U.S. 135, </a:t>
            </a:r>
            <a:r>
              <a:rPr lang="en-US" b="1" dirty="0" smtClean="0"/>
              <a:t>160-61 (1927</a:t>
            </a:r>
            <a:r>
              <a:rPr lang="en-US" b="1" dirty="0"/>
              <a:t>)</a:t>
            </a:r>
            <a:endParaRPr lang="en-US" dirty="0"/>
          </a:p>
        </p:txBody>
      </p:sp>
    </p:spTree>
    <p:extLst>
      <p:ext uri="{BB962C8B-B14F-4D97-AF65-F5344CB8AC3E}">
        <p14:creationId xmlns:p14="http://schemas.microsoft.com/office/powerpoint/2010/main" val="26435135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ctr"/>
            <a:r>
              <a:rPr lang="en-US" sz="4000" dirty="0"/>
              <a:t>Effective Oversight</a:t>
            </a:r>
            <a:endParaRPr lang="en-US" sz="3700" dirty="0"/>
          </a:p>
        </p:txBody>
      </p:sp>
      <p:sp>
        <p:nvSpPr>
          <p:cNvPr id="6" name="Rectangle 5"/>
          <p:cNvSpPr/>
          <p:nvPr/>
        </p:nvSpPr>
        <p:spPr>
          <a:xfrm>
            <a:off x="0" y="5804402"/>
            <a:ext cx="12192000" cy="10535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7"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58535" y="5872834"/>
            <a:ext cx="1833465" cy="916733"/>
          </a:xfrm>
          <a:prstGeom prst="rect">
            <a:avLst/>
          </a:prstGeom>
        </p:spPr>
      </p:pic>
      <p:sp>
        <p:nvSpPr>
          <p:cNvPr id="9" name="TextBox 8"/>
          <p:cNvSpPr txBox="1"/>
          <p:nvPr/>
        </p:nvSpPr>
        <p:spPr>
          <a:xfrm>
            <a:off x="1024812" y="1812079"/>
            <a:ext cx="10142376" cy="2492990"/>
          </a:xfrm>
          <a:prstGeom prst="rect">
            <a:avLst/>
          </a:prstGeom>
          <a:noFill/>
        </p:spPr>
        <p:txBody>
          <a:bodyPr wrap="square" rtlCol="0">
            <a:spAutoFit/>
          </a:bodyPr>
          <a:lstStyle/>
          <a:p>
            <a:pPr marL="914400" lvl="0"/>
            <a:r>
              <a:rPr lang="en-US" sz="2400" dirty="0" smtClean="0"/>
              <a:t>Are the documents requested </a:t>
            </a:r>
            <a:r>
              <a:rPr lang="en-US" sz="2400" u="sng" dirty="0"/>
              <a:t>already</a:t>
            </a:r>
            <a:r>
              <a:rPr lang="en-US" sz="2400" dirty="0"/>
              <a:t> publicly </a:t>
            </a:r>
            <a:r>
              <a:rPr lang="en-US" sz="2400" dirty="0" smtClean="0"/>
              <a:t>available?</a:t>
            </a:r>
          </a:p>
          <a:p>
            <a:pPr marL="914400" lvl="0"/>
            <a:endParaRPr lang="en-US" sz="1200" dirty="0" smtClean="0"/>
          </a:p>
          <a:p>
            <a:pPr marL="1828800" lvl="0" indent="-450850">
              <a:buFont typeface="Arial" panose="020B0604020202020204" pitchFamily="34" charset="0"/>
              <a:buChar char="•"/>
            </a:pPr>
            <a:r>
              <a:rPr lang="en-US" sz="2400" dirty="0" smtClean="0"/>
              <a:t>Agency reading rooms</a:t>
            </a:r>
          </a:p>
          <a:p>
            <a:pPr marL="1828800" lvl="0" indent="-450850">
              <a:buFont typeface="Arial" panose="020B0604020202020204" pitchFamily="34" charset="0"/>
              <a:buChar char="•"/>
            </a:pPr>
            <a:r>
              <a:rPr lang="en-US" sz="2400" dirty="0"/>
              <a:t>F</a:t>
            </a:r>
            <a:r>
              <a:rPr lang="en-US" sz="2400" dirty="0" smtClean="0"/>
              <a:t>OIA online </a:t>
            </a:r>
          </a:p>
          <a:p>
            <a:pPr marL="1828800" lvl="0" indent="-450850">
              <a:buFont typeface="Arial" panose="020B0604020202020204" pitchFamily="34" charset="0"/>
              <a:buChar char="•"/>
            </a:pPr>
            <a:r>
              <a:rPr lang="en-US" sz="2400" dirty="0" smtClean="0"/>
              <a:t>MuckRock </a:t>
            </a:r>
          </a:p>
          <a:p>
            <a:pPr marL="1828800" lvl="0" indent="-450850">
              <a:buFont typeface="Arial" panose="020B0604020202020204" pitchFamily="34" charset="0"/>
              <a:buChar char="•"/>
            </a:pPr>
            <a:r>
              <a:rPr lang="en-US" sz="2400" dirty="0" smtClean="0"/>
              <a:t>Government Attic</a:t>
            </a:r>
          </a:p>
          <a:p>
            <a:pPr marL="1828800" lvl="0" indent="-450850">
              <a:buFont typeface="Arial" panose="020B0604020202020204" pitchFamily="34" charset="0"/>
              <a:buChar char="•"/>
            </a:pPr>
            <a:r>
              <a:rPr lang="en-US" sz="2400" dirty="0" smtClean="0"/>
              <a:t>Watchdog groups websites:  CREW, CAGW, POGO, Sunlight</a:t>
            </a:r>
          </a:p>
        </p:txBody>
      </p:sp>
    </p:spTree>
    <p:extLst>
      <p:ext uri="{BB962C8B-B14F-4D97-AF65-F5344CB8AC3E}">
        <p14:creationId xmlns:p14="http://schemas.microsoft.com/office/powerpoint/2010/main" val="41626871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6435"/>
          </a:xfrm>
        </p:spPr>
        <p:txBody>
          <a:bodyPr>
            <a:normAutofit fontScale="90000"/>
          </a:bodyPr>
          <a:lstStyle/>
          <a:p>
            <a:pPr lvl="0" algn="ctr"/>
            <a:r>
              <a:rPr lang="en-US" dirty="0" smtClean="0"/>
              <a:t>Agency Reading Rooms</a:t>
            </a:r>
            <a:endParaRPr lang="en-US" dirty="0"/>
          </a:p>
        </p:txBody>
      </p:sp>
      <p:sp>
        <p:nvSpPr>
          <p:cNvPr id="5" name="Rectangle 4"/>
          <p:cNvSpPr/>
          <p:nvPr/>
        </p:nvSpPr>
        <p:spPr>
          <a:xfrm>
            <a:off x="0" y="5804402"/>
            <a:ext cx="12192000" cy="10535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58535" y="5872834"/>
            <a:ext cx="1833465" cy="916733"/>
          </a:xfrm>
          <a:prstGeom prst="rect">
            <a:avLst/>
          </a:prstGeom>
        </p:spPr>
      </p:pic>
      <p:pic>
        <p:nvPicPr>
          <p:cNvPr id="8" name="Picture 7" descr="Electronic Reading Room - Internet Explorer"/>
          <p:cNvPicPr>
            <a:picLocks noChangeAspect="1"/>
          </p:cNvPicPr>
          <p:nvPr/>
        </p:nvPicPr>
        <p:blipFill rotWithShape="1">
          <a:blip r:embed="rId3" cstate="email">
            <a:extLst>
              <a:ext uri="{28A0092B-C50C-407E-A947-70E740481C1C}">
                <a14:useLocalDpi xmlns:a14="http://schemas.microsoft.com/office/drawing/2010/main"/>
              </a:ext>
            </a:extLst>
          </a:blip>
          <a:srcRect l="2699" t="18144" r="2741" b="15363"/>
          <a:stretch/>
        </p:blipFill>
        <p:spPr>
          <a:xfrm>
            <a:off x="292231" y="1220192"/>
            <a:ext cx="5910606" cy="3807137"/>
          </a:xfrm>
          <a:prstGeom prst="rect">
            <a:avLst/>
          </a:prstGeom>
        </p:spPr>
      </p:pic>
      <p:pic>
        <p:nvPicPr>
          <p:cNvPr id="10" name="Picture 9" descr="Reading Room - NSA/CSS - Internet Explore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28061" y="1220194"/>
            <a:ext cx="5274297" cy="3807136"/>
          </a:xfrm>
          <a:prstGeom prst="rect">
            <a:avLst/>
          </a:prstGeom>
        </p:spPr>
      </p:pic>
    </p:spTree>
    <p:extLst>
      <p:ext uri="{BB962C8B-B14F-4D97-AF65-F5344CB8AC3E}">
        <p14:creationId xmlns:p14="http://schemas.microsoft.com/office/powerpoint/2010/main" val="386719621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6435"/>
          </a:xfrm>
        </p:spPr>
        <p:txBody>
          <a:bodyPr>
            <a:normAutofit fontScale="90000"/>
          </a:bodyPr>
          <a:lstStyle/>
          <a:p>
            <a:pPr lvl="0" algn="ctr"/>
            <a:r>
              <a:rPr lang="en-US" dirty="0" smtClean="0"/>
              <a:t>Agency Reading Rooms</a:t>
            </a:r>
            <a:endParaRPr lang="en-US" dirty="0"/>
          </a:p>
        </p:txBody>
      </p:sp>
      <p:sp>
        <p:nvSpPr>
          <p:cNvPr id="5" name="Rectangle 4"/>
          <p:cNvSpPr/>
          <p:nvPr/>
        </p:nvSpPr>
        <p:spPr>
          <a:xfrm>
            <a:off x="0" y="5804402"/>
            <a:ext cx="12192000" cy="10535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58535" y="5872834"/>
            <a:ext cx="1833465" cy="916733"/>
          </a:xfrm>
          <a:prstGeom prst="rect">
            <a:avLst/>
          </a:prstGeom>
        </p:spPr>
      </p:pic>
      <p:pic>
        <p:nvPicPr>
          <p:cNvPr id="4" name="Picture 3" descr="USDA | DM | FOIA | USDA Agencies' FOIA Reading Rooms - Internet Explorer"/>
          <p:cNvPicPr>
            <a:picLocks noChangeAspect="1"/>
          </p:cNvPicPr>
          <p:nvPr/>
        </p:nvPicPr>
        <p:blipFill rotWithShape="1">
          <a:blip r:embed="rId3" cstate="email">
            <a:extLst>
              <a:ext uri="{28A0092B-C50C-407E-A947-70E740481C1C}">
                <a14:useLocalDpi xmlns:a14="http://schemas.microsoft.com/office/drawing/2010/main"/>
              </a:ext>
            </a:extLst>
          </a:blip>
          <a:srcRect l="980" t="13470" r="8109" b="3368"/>
          <a:stretch/>
        </p:blipFill>
        <p:spPr>
          <a:xfrm>
            <a:off x="273379" y="1099924"/>
            <a:ext cx="5420412" cy="4469013"/>
          </a:xfrm>
          <a:prstGeom prst="rect">
            <a:avLst/>
          </a:prstGeom>
        </p:spPr>
      </p:pic>
      <p:pic>
        <p:nvPicPr>
          <p:cNvPr id="9" name="Picture 8" descr="Reading Rooms | FOIA | US EPA - Internet Explore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50164" y="1099924"/>
            <a:ext cx="6087865" cy="4235648"/>
          </a:xfrm>
          <a:prstGeom prst="rect">
            <a:avLst/>
          </a:prstGeom>
        </p:spPr>
      </p:pic>
    </p:spTree>
    <p:extLst>
      <p:ext uri="{BB962C8B-B14F-4D97-AF65-F5344CB8AC3E}">
        <p14:creationId xmlns:p14="http://schemas.microsoft.com/office/powerpoint/2010/main" val="32315909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6435"/>
          </a:xfrm>
        </p:spPr>
        <p:txBody>
          <a:bodyPr>
            <a:normAutofit fontScale="90000"/>
          </a:bodyPr>
          <a:lstStyle/>
          <a:p>
            <a:pPr lvl="0" algn="ctr"/>
            <a:r>
              <a:rPr lang="en-US" dirty="0" smtClean="0"/>
              <a:t>Publicly Available Sources</a:t>
            </a:r>
            <a:endParaRPr lang="en-US" dirty="0"/>
          </a:p>
        </p:txBody>
      </p:sp>
      <p:sp>
        <p:nvSpPr>
          <p:cNvPr id="5" name="Rectangle 4"/>
          <p:cNvSpPr/>
          <p:nvPr/>
        </p:nvSpPr>
        <p:spPr>
          <a:xfrm>
            <a:off x="0" y="5804402"/>
            <a:ext cx="12192000" cy="10535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58535" y="5872834"/>
            <a:ext cx="1833465" cy="916733"/>
          </a:xfrm>
          <a:prstGeom prst="rect">
            <a:avLst/>
          </a:prstGeom>
        </p:spPr>
      </p:pic>
      <p:pic>
        <p:nvPicPr>
          <p:cNvPr id="3" name="Picture 2" descr="FOIA - Freedom of Information Act - Internet Explore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8474" y="1346803"/>
            <a:ext cx="5109328" cy="4123012"/>
          </a:xfrm>
          <a:prstGeom prst="rect">
            <a:avLst/>
          </a:prstGeom>
        </p:spPr>
      </p:pic>
      <p:pic>
        <p:nvPicPr>
          <p:cNvPr id="7" name="Picture 6" descr="MuckRock - Internet Explore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78188" y="1346804"/>
            <a:ext cx="5292574" cy="3988768"/>
          </a:xfrm>
          <a:prstGeom prst="rect">
            <a:avLst/>
          </a:prstGeom>
        </p:spPr>
      </p:pic>
    </p:spTree>
    <p:extLst>
      <p:ext uri="{BB962C8B-B14F-4D97-AF65-F5344CB8AC3E}">
        <p14:creationId xmlns:p14="http://schemas.microsoft.com/office/powerpoint/2010/main" val="151589104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6435"/>
          </a:xfrm>
        </p:spPr>
        <p:txBody>
          <a:bodyPr>
            <a:normAutofit fontScale="90000"/>
          </a:bodyPr>
          <a:lstStyle/>
          <a:p>
            <a:pPr lvl="0" algn="ctr"/>
            <a:r>
              <a:rPr lang="en-US" dirty="0"/>
              <a:t>Publicly Available Sources</a:t>
            </a:r>
          </a:p>
        </p:txBody>
      </p:sp>
      <p:sp>
        <p:nvSpPr>
          <p:cNvPr id="5" name="Rectangle 4"/>
          <p:cNvSpPr/>
          <p:nvPr/>
        </p:nvSpPr>
        <p:spPr>
          <a:xfrm>
            <a:off x="0" y="5804402"/>
            <a:ext cx="12192000" cy="10535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58535" y="5872834"/>
            <a:ext cx="1833465" cy="916733"/>
          </a:xfrm>
          <a:prstGeom prst="rect">
            <a:avLst/>
          </a:prstGeom>
        </p:spPr>
      </p:pic>
      <p:pic>
        <p:nvPicPr>
          <p:cNvPr id="3" name="Picture 2" descr="Rummaging in the Governments attic: Governmentattic.org - Internet Explorer"/>
          <p:cNvPicPr>
            <a:picLocks noChangeAspect="1"/>
          </p:cNvPicPr>
          <p:nvPr/>
        </p:nvPicPr>
        <p:blipFill rotWithShape="1">
          <a:blip r:embed="rId3" cstate="email">
            <a:extLst>
              <a:ext uri="{28A0092B-C50C-407E-A947-70E740481C1C}">
                <a14:useLocalDpi xmlns:a14="http://schemas.microsoft.com/office/drawing/2010/main"/>
              </a:ext>
            </a:extLst>
          </a:blip>
          <a:srcRect l="1439" t="13608" r="13067" b="5017"/>
          <a:stretch/>
        </p:blipFill>
        <p:spPr>
          <a:xfrm>
            <a:off x="3645031" y="1193690"/>
            <a:ext cx="4901938" cy="4273855"/>
          </a:xfrm>
          <a:prstGeom prst="rect">
            <a:avLst/>
          </a:prstGeom>
        </p:spPr>
      </p:pic>
    </p:spTree>
    <p:extLst>
      <p:ext uri="{BB962C8B-B14F-4D97-AF65-F5344CB8AC3E}">
        <p14:creationId xmlns:p14="http://schemas.microsoft.com/office/powerpoint/2010/main" val="19456931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2454</TotalTime>
  <Words>582</Words>
  <Application>Microsoft Macintosh PowerPoint</Application>
  <PresentationFormat>Custom</PresentationFormat>
  <Paragraphs>61</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  Transparency Tools Training: Making your job easier with open government</vt:lpstr>
      <vt:lpstr>Scholarly Concepts of Congressional Oversight</vt:lpstr>
      <vt:lpstr>Police Patrol v. Fire Alarm</vt:lpstr>
      <vt:lpstr>Considerations</vt:lpstr>
      <vt:lpstr>Effective Oversight</vt:lpstr>
      <vt:lpstr>Agency Reading Rooms</vt:lpstr>
      <vt:lpstr>Agency Reading Rooms</vt:lpstr>
      <vt:lpstr>Publicly Available Sources</vt:lpstr>
      <vt:lpstr>Publicly Available Sources</vt:lpstr>
      <vt:lpstr>Effective Oversight</vt:lpstr>
      <vt:lpstr>Effective Oversight</vt:lpstr>
      <vt:lpstr>Effective Oversight</vt:lpstr>
      <vt:lpstr>Effective Oversight</vt:lpstr>
      <vt:lpstr>Effective Oversight</vt:lpstr>
      <vt:lpstr>Effective Oversight</vt:lpstr>
      <vt:lpstr>Effective Oversight</vt:lpstr>
      <vt:lpstr>Federal Oversight Tools</vt:lpstr>
      <vt:lpstr>Federal Oversight Tools</vt:lpstr>
      <vt:lpstr>State Oversight Tools</vt:lpstr>
      <vt:lpstr>State Oversight Tools</vt:lpstr>
      <vt:lpstr>Effective Oversight</vt:lpstr>
      <vt:lpstr>Effective Oversight</vt:lpstr>
      <vt:lpstr>Effective Oversight</vt:lpstr>
      <vt:lpstr>Effective Oversight</vt:lpstr>
      <vt:lpstr>Effective Oversight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Catalina Lehmann</dc:creator>
  <cp:lastModifiedBy>Paul Nelson</cp:lastModifiedBy>
  <cp:revision>127</cp:revision>
  <cp:lastPrinted>2015-02-13T22:22:22Z</cp:lastPrinted>
  <dcterms:created xsi:type="dcterms:W3CDTF">2014-11-11T17:06:47Z</dcterms:created>
  <dcterms:modified xsi:type="dcterms:W3CDTF">2015-02-16T18:32:17Z</dcterms:modified>
</cp:coreProperties>
</file>